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7" r:id="rId3"/>
    <p:sldId id="259" r:id="rId4"/>
    <p:sldId id="258" r:id="rId5"/>
    <p:sldId id="297" r:id="rId6"/>
    <p:sldId id="261" r:id="rId7"/>
    <p:sldId id="260" r:id="rId8"/>
    <p:sldId id="293" r:id="rId9"/>
    <p:sldId id="271" r:id="rId10"/>
    <p:sldId id="272" r:id="rId11"/>
    <p:sldId id="276" r:id="rId12"/>
    <p:sldId id="275" r:id="rId13"/>
    <p:sldId id="277" r:id="rId14"/>
    <p:sldId id="274" r:id="rId15"/>
    <p:sldId id="273" r:id="rId16"/>
    <p:sldId id="278" r:id="rId17"/>
    <p:sldId id="290" r:id="rId18"/>
    <p:sldId id="280" r:id="rId19"/>
    <p:sldId id="281" r:id="rId20"/>
    <p:sldId id="282" r:id="rId21"/>
    <p:sldId id="262" r:id="rId22"/>
    <p:sldId id="298" r:id="rId23"/>
    <p:sldId id="299" r:id="rId24"/>
    <p:sldId id="300" r:id="rId25"/>
    <p:sldId id="301" r:id="rId26"/>
    <p:sldId id="289" r:id="rId27"/>
    <p:sldId id="284" r:id="rId28"/>
    <p:sldId id="302" r:id="rId29"/>
    <p:sldId id="286" r:id="rId30"/>
    <p:sldId id="292" r:id="rId31"/>
    <p:sldId id="294" r:id="rId32"/>
    <p:sldId id="295" r:id="rId33"/>
    <p:sldId id="296" r:id="rId34"/>
    <p:sldId id="288" r:id="rId35"/>
    <p:sldId id="291" r:id="rId36"/>
    <p:sldId id="270"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Century Gothic" panose="020B0502020202020204" pitchFamily="34" charset="0"/>
      <p:regular r:id="rId43"/>
      <p:bold r:id="rId44"/>
      <p:italic r:id="rId45"/>
      <p:boldItalic r:id="rId46"/>
    </p:embeddedFont>
    <p:embeddedFont>
      <p:font typeface="Corbel" panose="020B0503020204020204" pitchFamily="34" charset="0"/>
      <p:regular r:id="rId47"/>
      <p:bold r:id="rId48"/>
      <p:italic r:id="rId49"/>
      <p:boldItalic r:id="rId50"/>
    </p:embeddedFont>
    <p:embeddedFont>
      <p:font typeface="Raleway" panose="020B0503030101060003"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par défaut" id="{71E77830-ED68-4EAF-A346-3099CF2EF1DA}">
          <p14:sldIdLst>
            <p14:sldId id="256"/>
            <p14:sldId id="257"/>
          </p14:sldIdLst>
        </p14:section>
        <p14:section name="Introduction" id="{D88F0E45-FB30-409D-94F4-D8AC946065D3}">
          <p14:sldIdLst>
            <p14:sldId id="259"/>
            <p14:sldId id="258"/>
            <p14:sldId id="297"/>
          </p14:sldIdLst>
        </p14:section>
        <p14:section name="Kit de montage" id="{A864A39C-5BA3-44B0-8BE2-CBCE336C765B}">
          <p14:sldIdLst>
            <p14:sldId id="261"/>
            <p14:sldId id="260"/>
            <p14:sldId id="293"/>
            <p14:sldId id="271"/>
            <p14:sldId id="272"/>
            <p14:sldId id="276"/>
            <p14:sldId id="275"/>
            <p14:sldId id="277"/>
            <p14:sldId id="274"/>
            <p14:sldId id="273"/>
            <p14:sldId id="278"/>
            <p14:sldId id="290"/>
            <p14:sldId id="280"/>
            <p14:sldId id="281"/>
            <p14:sldId id="282"/>
          </p14:sldIdLst>
        </p14:section>
        <p14:section name="PV vérif" id="{00503699-3E47-4DAD-91A9-739547EB0F81}">
          <p14:sldIdLst>
            <p14:sldId id="262"/>
            <p14:sldId id="298"/>
            <p14:sldId id="299"/>
            <p14:sldId id="300"/>
            <p14:sldId id="301"/>
          </p14:sldIdLst>
        </p14:section>
        <p14:section name="Stratégie d'intégration" id="{3F3F4E20-6007-4EA0-A987-D68DCC54C97B}">
          <p14:sldIdLst>
            <p14:sldId id="289"/>
            <p14:sldId id="284"/>
            <p14:sldId id="302"/>
            <p14:sldId id="286"/>
            <p14:sldId id="292"/>
            <p14:sldId id="294"/>
            <p14:sldId id="295"/>
            <p14:sldId id="296"/>
            <p14:sldId id="288"/>
            <p14:sldId id="291"/>
          </p14:sldIdLst>
        </p14:section>
        <p14:section name="Conclusion" id="{AD589727-40BC-4BAC-BE27-AB771B9D6063}">
          <p14:sldIdLst>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100"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fr-FR" sz="1200" b="0" i="0" u="none" strike="noStrike" cap="none">
                <a:solidFill>
                  <a:schemeClr val="dk1"/>
                </a:solidFill>
                <a:latin typeface="Calibri"/>
                <a:ea typeface="Calibri"/>
                <a:cs typeface="Calibri"/>
                <a:sym typeface="Calibri"/>
              </a:rPr>
              <a:t>‹N°›</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370692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7947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Diapositive de titre">
    <p:bg>
      <p:bgPr>
        <a:solidFill>
          <a:srgbClr val="F1F1F1"/>
        </a:solidFill>
        <a:effectLst/>
      </p:bgPr>
    </p:bg>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r="5882"/>
          <a:stretch/>
        </p:blipFill>
        <p:spPr>
          <a:xfrm>
            <a:off x="0" y="3579862"/>
            <a:ext cx="9144000" cy="1568613"/>
          </a:xfrm>
          <a:prstGeom prst="rect">
            <a:avLst/>
          </a:prstGeom>
          <a:noFill/>
          <a:ln>
            <a:noFill/>
          </a:ln>
        </p:spPr>
      </p:pic>
      <p:sp>
        <p:nvSpPr>
          <p:cNvPr id="22" name="Shape 22"/>
          <p:cNvSpPr txBox="1">
            <a:spLocks noGrp="1"/>
          </p:cNvSpPr>
          <p:nvPr>
            <p:ph type="ctrTitle"/>
          </p:nvPr>
        </p:nvSpPr>
        <p:spPr>
          <a:xfrm>
            <a:off x="683568" y="1527330"/>
            <a:ext cx="7772400" cy="1102519"/>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36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subTitle" idx="1"/>
          </p:nvPr>
        </p:nvSpPr>
        <p:spPr>
          <a:xfrm>
            <a:off x="1369368" y="2661456"/>
            <a:ext cx="6400800" cy="1314450"/>
          </a:xfrm>
          <a:prstGeom prst="rect">
            <a:avLst/>
          </a:prstGeom>
          <a:noFill/>
          <a:ln>
            <a:noFill/>
          </a:ln>
        </p:spPr>
        <p:txBody>
          <a:bodyPr wrap="square" lIns="91425" tIns="91425" rIns="91425" bIns="91425" anchor="t" anchorCtr="0"/>
          <a:lstStyle>
            <a:lvl1pPr marL="0" marR="0" lvl="0" indent="0" algn="ctr" rtl="0">
              <a:spcBef>
                <a:spcPts val="560"/>
              </a:spcBef>
              <a:buClr>
                <a:srgbClr val="595959"/>
              </a:buClr>
              <a:buFont typeface="Arial"/>
              <a:buNone/>
              <a:defRPr sz="2800" b="1" i="0" u="none" strike="noStrike" cap="none">
                <a:solidFill>
                  <a:srgbClr val="595959"/>
                </a:solidFill>
                <a:latin typeface="Corbel"/>
                <a:ea typeface="Corbel"/>
                <a:cs typeface="Corbel"/>
                <a:sym typeface="Corbel"/>
              </a:defRPr>
            </a:lvl1pPr>
            <a:lvl2pPr marL="457200" marR="0" lvl="1" indent="0" algn="ctr" rtl="0">
              <a:spcBef>
                <a:spcPts val="480"/>
              </a:spcBef>
              <a:buClr>
                <a:srgbClr val="888888"/>
              </a:buClr>
              <a:buFont typeface="Arial"/>
              <a:buNone/>
              <a:defRPr sz="2400" b="0" i="0" u="none" strike="noStrike" cap="none">
                <a:solidFill>
                  <a:srgbClr val="888888"/>
                </a:solidFill>
                <a:latin typeface="Corbel"/>
                <a:ea typeface="Corbel"/>
                <a:cs typeface="Corbel"/>
                <a:sym typeface="Corbel"/>
              </a:defRPr>
            </a:lvl2pPr>
            <a:lvl3pPr marL="914400" marR="0" lvl="2"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3pPr>
            <a:lvl4pPr marL="1371600" marR="0" lvl="3" indent="0" algn="ctr" rtl="0">
              <a:spcBef>
                <a:spcPts val="360"/>
              </a:spcBef>
              <a:buClr>
                <a:srgbClr val="888888"/>
              </a:buClr>
              <a:buFont typeface="Arial"/>
              <a:buNone/>
              <a:defRPr sz="1800" b="0" i="0" u="none" strike="noStrike" cap="none">
                <a:solidFill>
                  <a:srgbClr val="888888"/>
                </a:solidFill>
                <a:latin typeface="Corbel"/>
                <a:ea typeface="Corbel"/>
                <a:cs typeface="Corbel"/>
                <a:sym typeface="Corbel"/>
              </a:defRPr>
            </a:lvl4pPr>
            <a:lvl5pPr marL="1828800" marR="0" lvl="4" indent="0" algn="ctr" rtl="0">
              <a:spcBef>
                <a:spcPts val="360"/>
              </a:spcBef>
              <a:buClr>
                <a:srgbClr val="888888"/>
              </a:buClr>
              <a:buFont typeface="Arial"/>
              <a:buNone/>
              <a:defRPr sz="1800" b="0" i="0" u="none" strike="noStrike" cap="none">
                <a:solidFill>
                  <a:srgbClr val="888888"/>
                </a:solidFill>
                <a:latin typeface="Corbel"/>
                <a:ea typeface="Corbel"/>
                <a:cs typeface="Corbel"/>
                <a:sym typeface="Corbel"/>
              </a:defRPr>
            </a:lvl5pPr>
            <a:lvl6pPr marL="2286000" marR="0" lvl="5"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6pPr>
            <a:lvl7pPr marL="2743200" marR="0" lvl="6"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7pPr>
            <a:lvl8pPr marL="3200400" marR="0" lvl="7"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8pPr>
            <a:lvl9pPr marL="3657600" marR="0" lvl="8"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9pPr>
          </a:lstStyle>
          <a:p>
            <a:endParaRPr/>
          </a:p>
        </p:txBody>
      </p:sp>
      <p:sp>
        <p:nvSpPr>
          <p:cNvPr id="24" name="Shape 24"/>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5" name="Shape 25"/>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6" name="Shape 26"/>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27" name="Shape 27"/>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re et texte vertical">
    <p:spTree>
      <p:nvGrpSpPr>
        <p:cNvPr id="1" name="Shape 93"/>
        <p:cNvGrpSpPr/>
        <p:nvPr/>
      </p:nvGrpSpPr>
      <p:grpSpPr>
        <a:xfrm>
          <a:off x="0" y="0"/>
          <a:ext cx="0" cy="0"/>
          <a:chOff x="0" y="0"/>
          <a:chExt cx="0" cy="0"/>
        </a:xfrm>
      </p:grpSpPr>
      <p:sp>
        <p:nvSpPr>
          <p:cNvPr id="94" name="Shape 94"/>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95" name="Shape 95"/>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txBox="1">
            <a:spLocks noGrp="1"/>
          </p:cNvSpPr>
          <p:nvPr>
            <p:ph type="body" idx="1"/>
          </p:nvPr>
        </p:nvSpPr>
        <p:spPr>
          <a:xfrm rot="5400000">
            <a:off x="2843808" y="-1748730"/>
            <a:ext cx="3456384" cy="864096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97" name="Shape 97"/>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8" name="Shape 98"/>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9" name="Shape 99"/>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100" name="Shape 100"/>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Titre vertical et texte">
    <p:spTree>
      <p:nvGrpSpPr>
        <p:cNvPr id="1" name="Shape 101"/>
        <p:cNvGrpSpPr/>
        <p:nvPr/>
      </p:nvGrpSpPr>
      <p:grpSpPr>
        <a:xfrm>
          <a:off x="0" y="0"/>
          <a:ext cx="0" cy="0"/>
          <a:chOff x="0" y="0"/>
          <a:chExt cx="0" cy="0"/>
        </a:xfrm>
      </p:grpSpPr>
      <p:sp>
        <p:nvSpPr>
          <p:cNvPr id="102" name="Shape 102"/>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103" name="Shape 103"/>
          <p:cNvSpPr txBox="1">
            <a:spLocks noGrp="1"/>
          </p:cNvSpPr>
          <p:nvPr>
            <p:ph type="title"/>
          </p:nvPr>
        </p:nvSpPr>
        <p:spPr>
          <a:xfrm rot="5400000">
            <a:off x="5463778" y="1371601"/>
            <a:ext cx="4388644" cy="2057400"/>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4" name="Shape 104"/>
          <p:cNvSpPr txBox="1">
            <a:spLocks noGrp="1"/>
          </p:cNvSpPr>
          <p:nvPr>
            <p:ph type="body" idx="1"/>
          </p:nvPr>
        </p:nvSpPr>
        <p:spPr>
          <a:xfrm rot="5400000">
            <a:off x="1272778" y="-609599"/>
            <a:ext cx="4388644" cy="60198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105" name="Shape 105"/>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06" name="Shape 106"/>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07" name="Shape 107"/>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108" name="Shape 108"/>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re et contenu">
    <p:spTree>
      <p:nvGrpSpPr>
        <p:cNvPr id="1" name="Shape 28"/>
        <p:cNvGrpSpPr/>
        <p:nvPr/>
      </p:nvGrpSpPr>
      <p:grpSpPr>
        <a:xfrm>
          <a:off x="0" y="0"/>
          <a:ext cx="0" cy="0"/>
          <a:chOff x="0" y="0"/>
          <a:chExt cx="0" cy="0"/>
        </a:xfrm>
      </p:grpSpPr>
      <p:sp>
        <p:nvSpPr>
          <p:cNvPr id="29" name="Shape 29"/>
          <p:cNvSpPr txBox="1">
            <a:spLocks noGrp="1"/>
          </p:cNvSpPr>
          <p:nvPr>
            <p:ph type="body" idx="1"/>
          </p:nvPr>
        </p:nvSpPr>
        <p:spPr>
          <a:xfrm>
            <a:off x="251520" y="843558"/>
            <a:ext cx="8640960" cy="3456384"/>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30" name="Shape 30"/>
          <p:cNvSpPr/>
          <p:nvPr/>
        </p:nvSpPr>
        <p:spPr>
          <a:xfrm>
            <a:off x="0" y="701257"/>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31" name="Shape 31"/>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32" name="Shape 32"/>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33" name="Shape 33"/>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34" name="Shape 34"/>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722313" y="2841781"/>
            <a:ext cx="7772400" cy="1021556"/>
          </a:xfrm>
          <a:prstGeom prst="rect">
            <a:avLst/>
          </a:prstGeom>
          <a:noFill/>
          <a:ln>
            <a:noFill/>
          </a:ln>
        </p:spPr>
        <p:txBody>
          <a:bodyPr wrap="square" lIns="91425" tIns="91425" rIns="91425" bIns="91425" anchor="t" anchorCtr="0"/>
          <a:lstStyle>
            <a:lvl1pPr marL="0" marR="0" lvl="0" indent="0" algn="l" rtl="0">
              <a:spcBef>
                <a:spcPts val="0"/>
              </a:spcBef>
              <a:buClr>
                <a:srgbClr val="B10404"/>
              </a:buClr>
              <a:buFont typeface="Corbel"/>
              <a:buNone/>
              <a:defRPr sz="40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760040" y="1707655"/>
            <a:ext cx="7772400" cy="1125140"/>
          </a:xfrm>
          <a:prstGeom prst="rect">
            <a:avLst/>
          </a:prstGeom>
          <a:noFill/>
          <a:ln>
            <a:noFill/>
          </a:ln>
        </p:spPr>
        <p:txBody>
          <a:bodyPr wrap="square" lIns="91425" tIns="91425" rIns="91425" bIns="91425" anchor="b" anchorCtr="0"/>
          <a:lstStyle>
            <a:lvl1pPr marL="0" marR="0" lvl="0" indent="0" algn="l" rtl="0">
              <a:spcBef>
                <a:spcPts val="400"/>
              </a:spcBef>
              <a:buClr>
                <a:srgbClr val="888888"/>
              </a:buClr>
              <a:buFont typeface="Arial"/>
              <a:buNone/>
              <a:defRPr sz="2000" b="1" i="0" u="none" strike="noStrike" cap="none">
                <a:solidFill>
                  <a:srgbClr val="888888"/>
                </a:solidFill>
                <a:latin typeface="Corbel"/>
                <a:ea typeface="Corbel"/>
                <a:cs typeface="Corbel"/>
                <a:sym typeface="Corbel"/>
              </a:defRPr>
            </a:lvl1pPr>
            <a:lvl2pPr marL="457200" marR="0" lvl="1" indent="0" algn="l" rtl="0">
              <a:spcBef>
                <a:spcPts val="360"/>
              </a:spcBef>
              <a:buClr>
                <a:srgbClr val="888888"/>
              </a:buClr>
              <a:buFont typeface="Arial"/>
              <a:buNone/>
              <a:defRPr sz="1800" b="0" i="0" u="none" strike="noStrike" cap="none">
                <a:solidFill>
                  <a:srgbClr val="888888"/>
                </a:solidFill>
                <a:latin typeface="Corbel"/>
                <a:ea typeface="Corbel"/>
                <a:cs typeface="Corbel"/>
                <a:sym typeface="Corbel"/>
              </a:defRPr>
            </a:lvl2pPr>
            <a:lvl3pPr marL="914400" marR="0" lvl="2" indent="0" algn="l" rtl="0">
              <a:spcBef>
                <a:spcPts val="320"/>
              </a:spcBef>
              <a:buClr>
                <a:srgbClr val="888888"/>
              </a:buClr>
              <a:buFont typeface="Arial"/>
              <a:buNone/>
              <a:defRPr sz="1600" b="0" i="0" u="none" strike="noStrike" cap="none">
                <a:solidFill>
                  <a:srgbClr val="888888"/>
                </a:solidFill>
                <a:latin typeface="Corbel"/>
                <a:ea typeface="Corbel"/>
                <a:cs typeface="Corbel"/>
                <a:sym typeface="Corbel"/>
              </a:defRPr>
            </a:lvl3pPr>
            <a:lvl4pPr marL="1371600" marR="0" lvl="3"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4pPr>
            <a:lvl5pPr marL="1828800" marR="0" lvl="4"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5pPr>
            <a:lvl6pPr marL="2286000" marR="0" lvl="5"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6pPr>
            <a:lvl7pPr marL="2743200" marR="0" lvl="6"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7pPr>
            <a:lvl8pPr marL="3200400" marR="0" lvl="7"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8pPr>
            <a:lvl9pPr marL="3657600" marR="0" lvl="8"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39" name="Shape 39"/>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0" name="Shape 40"/>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1" name="Shape 41"/>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42" name="Shape 42"/>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Deux contenus">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457200" y="1200151"/>
            <a:ext cx="4038600" cy="3394472"/>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9pPr>
          </a:lstStyle>
          <a:p>
            <a:endParaRPr/>
          </a:p>
        </p:txBody>
      </p:sp>
      <p:sp>
        <p:nvSpPr>
          <p:cNvPr id="45" name="Shape 45"/>
          <p:cNvSpPr txBox="1">
            <a:spLocks noGrp="1"/>
          </p:cNvSpPr>
          <p:nvPr>
            <p:ph type="body" idx="2"/>
          </p:nvPr>
        </p:nvSpPr>
        <p:spPr>
          <a:xfrm>
            <a:off x="4648200" y="1200151"/>
            <a:ext cx="4038600" cy="3394472"/>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9pPr>
          </a:lstStyle>
          <a:p>
            <a:endParaRPr/>
          </a:p>
        </p:txBody>
      </p:sp>
      <p:sp>
        <p:nvSpPr>
          <p:cNvPr id="46" name="Shape 46"/>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47" name="Shape 47"/>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8" name="Shape 48"/>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9" name="Shape 49"/>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50" name="Shape 50"/>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mparais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457200" y="1059583"/>
            <a:ext cx="4040188" cy="571574"/>
          </a:xfrm>
          <a:prstGeom prst="rect">
            <a:avLst/>
          </a:prstGeom>
          <a:solidFill>
            <a:schemeClr val="dk2"/>
          </a:solidFill>
          <a:ln>
            <a:noFill/>
          </a:ln>
        </p:spPr>
        <p:txBody>
          <a:bodyPr wrap="square" lIns="91425" tIns="91425" rIns="91425" bIns="91425" anchor="b" anchorCtr="0"/>
          <a:lstStyle>
            <a:lvl1pPr marL="0" marR="0" lvl="0" indent="0" algn="l" rtl="0">
              <a:spcBef>
                <a:spcPts val="480"/>
              </a:spcBef>
              <a:buClr>
                <a:schemeClr val="lt2"/>
              </a:buClr>
              <a:buFont typeface="Arial"/>
              <a:buNone/>
              <a:defRPr sz="2400" b="1" i="0" u="none" strike="noStrike" cap="none">
                <a:solidFill>
                  <a:schemeClr val="lt2"/>
                </a:solidFill>
                <a:latin typeface="Corbel"/>
                <a:ea typeface="Corbel"/>
                <a:cs typeface="Corbel"/>
                <a:sym typeface="Corbel"/>
              </a:defRPr>
            </a:lvl1pPr>
            <a:lvl2pPr marL="457200" marR="0" lvl="1" indent="0" algn="l" rtl="0">
              <a:spcBef>
                <a:spcPts val="400"/>
              </a:spcBef>
              <a:buClr>
                <a:srgbClr val="424242"/>
              </a:buClr>
              <a:buFont typeface="Arial"/>
              <a:buNone/>
              <a:defRPr sz="2000" b="1" i="0" u="none" strike="noStrike" cap="none">
                <a:solidFill>
                  <a:srgbClr val="424242"/>
                </a:solidFill>
                <a:latin typeface="Corbel"/>
                <a:ea typeface="Corbel"/>
                <a:cs typeface="Corbel"/>
                <a:sym typeface="Corbel"/>
              </a:defRPr>
            </a:lvl2pPr>
            <a:lvl3pPr marL="914400" marR="0" lvl="2" indent="0" algn="l" rtl="0">
              <a:spcBef>
                <a:spcPts val="360"/>
              </a:spcBef>
              <a:buClr>
                <a:srgbClr val="424242"/>
              </a:buClr>
              <a:buFont typeface="Arial"/>
              <a:buNone/>
              <a:defRPr sz="1800" b="1" i="0" u="none" strike="noStrike" cap="none">
                <a:solidFill>
                  <a:srgbClr val="424242"/>
                </a:solidFill>
                <a:latin typeface="Corbel"/>
                <a:ea typeface="Corbel"/>
                <a:cs typeface="Corbel"/>
                <a:sym typeface="Corbel"/>
              </a:defRPr>
            </a:lvl3pPr>
            <a:lvl4pPr marL="1371600" marR="0" lvl="3"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4pPr>
            <a:lvl5pPr marL="1828800" marR="0" lvl="4"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5pPr>
            <a:lvl6pPr marL="2286000" marR="0" lvl="5"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6pPr>
            <a:lvl7pPr marL="2743200" marR="0" lvl="6"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7pPr>
            <a:lvl8pPr marL="3200400" marR="0" lvl="7"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8pPr>
            <a:lvl9pPr marL="3657600" marR="0" lvl="8"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9pPr>
          </a:lstStyle>
          <a:p>
            <a:endParaRPr/>
          </a:p>
        </p:txBody>
      </p:sp>
      <p:sp>
        <p:nvSpPr>
          <p:cNvPr id="54" name="Shape 54"/>
          <p:cNvSpPr txBox="1">
            <a:spLocks noGrp="1"/>
          </p:cNvSpPr>
          <p:nvPr>
            <p:ph type="body" idx="2"/>
          </p:nvPr>
        </p:nvSpPr>
        <p:spPr>
          <a:xfrm>
            <a:off x="457200" y="1631156"/>
            <a:ext cx="4040188" cy="2963466"/>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1" i="0" u="none" strike="noStrike" cap="none">
                <a:solidFill>
                  <a:schemeClr val="dk1"/>
                </a:solidFill>
                <a:latin typeface="Corbel"/>
                <a:ea typeface="Corbel"/>
                <a:cs typeface="Corbel"/>
                <a:sym typeface="Corbel"/>
              </a:defRPr>
            </a:lvl1pPr>
            <a:lvl2pPr marL="742950" marR="0" lvl="1" indent="-15875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2pPr>
            <a:lvl3pPr marL="1143000" marR="0" lvl="2"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3pPr>
            <a:lvl4pPr marL="1600200" marR="0" lvl="3"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4pPr>
            <a:lvl5pPr marL="2057400" marR="0" lvl="4"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55" name="Shape 55"/>
          <p:cNvSpPr txBox="1">
            <a:spLocks noGrp="1"/>
          </p:cNvSpPr>
          <p:nvPr>
            <p:ph type="body" idx="3"/>
          </p:nvPr>
        </p:nvSpPr>
        <p:spPr>
          <a:xfrm>
            <a:off x="4645026" y="1059583"/>
            <a:ext cx="4041775" cy="571574"/>
          </a:xfrm>
          <a:prstGeom prst="rect">
            <a:avLst/>
          </a:prstGeom>
          <a:solidFill>
            <a:schemeClr val="dk2"/>
          </a:solidFill>
          <a:ln>
            <a:noFill/>
          </a:ln>
        </p:spPr>
        <p:txBody>
          <a:bodyPr wrap="square" lIns="91425" tIns="91425" rIns="91425" bIns="91425" anchor="b" anchorCtr="0"/>
          <a:lstStyle>
            <a:lvl1pPr marL="0" marR="0" lvl="0" indent="0" algn="l" rtl="0">
              <a:spcBef>
                <a:spcPts val="480"/>
              </a:spcBef>
              <a:buClr>
                <a:schemeClr val="lt2"/>
              </a:buClr>
              <a:buFont typeface="Arial"/>
              <a:buNone/>
              <a:defRPr sz="2400" b="1" i="0" u="none" strike="noStrike" cap="none">
                <a:solidFill>
                  <a:schemeClr val="lt2"/>
                </a:solidFill>
                <a:latin typeface="Corbel"/>
                <a:ea typeface="Corbel"/>
                <a:cs typeface="Corbel"/>
                <a:sym typeface="Corbel"/>
              </a:defRPr>
            </a:lvl1pPr>
            <a:lvl2pPr marL="457200" marR="0" lvl="1" indent="0" algn="l" rtl="0">
              <a:spcBef>
                <a:spcPts val="400"/>
              </a:spcBef>
              <a:buClr>
                <a:srgbClr val="424242"/>
              </a:buClr>
              <a:buFont typeface="Arial"/>
              <a:buNone/>
              <a:defRPr sz="2000" b="1" i="0" u="none" strike="noStrike" cap="none">
                <a:solidFill>
                  <a:srgbClr val="424242"/>
                </a:solidFill>
                <a:latin typeface="Corbel"/>
                <a:ea typeface="Corbel"/>
                <a:cs typeface="Corbel"/>
                <a:sym typeface="Corbel"/>
              </a:defRPr>
            </a:lvl2pPr>
            <a:lvl3pPr marL="914400" marR="0" lvl="2" indent="0" algn="l" rtl="0">
              <a:spcBef>
                <a:spcPts val="360"/>
              </a:spcBef>
              <a:buClr>
                <a:srgbClr val="424242"/>
              </a:buClr>
              <a:buFont typeface="Arial"/>
              <a:buNone/>
              <a:defRPr sz="1800" b="1" i="0" u="none" strike="noStrike" cap="none">
                <a:solidFill>
                  <a:srgbClr val="424242"/>
                </a:solidFill>
                <a:latin typeface="Corbel"/>
                <a:ea typeface="Corbel"/>
                <a:cs typeface="Corbel"/>
                <a:sym typeface="Corbel"/>
              </a:defRPr>
            </a:lvl3pPr>
            <a:lvl4pPr marL="1371600" marR="0" lvl="3"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4pPr>
            <a:lvl5pPr marL="1828800" marR="0" lvl="4"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5pPr>
            <a:lvl6pPr marL="2286000" marR="0" lvl="5"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6pPr>
            <a:lvl7pPr marL="2743200" marR="0" lvl="6"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7pPr>
            <a:lvl8pPr marL="3200400" marR="0" lvl="7"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8pPr>
            <a:lvl9pPr marL="3657600" marR="0" lvl="8"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9pPr>
          </a:lstStyle>
          <a:p>
            <a:endParaRPr/>
          </a:p>
        </p:txBody>
      </p:sp>
      <p:sp>
        <p:nvSpPr>
          <p:cNvPr id="56" name="Shape 56"/>
          <p:cNvSpPr txBox="1">
            <a:spLocks noGrp="1"/>
          </p:cNvSpPr>
          <p:nvPr>
            <p:ph type="body" idx="4"/>
          </p:nvPr>
        </p:nvSpPr>
        <p:spPr>
          <a:xfrm>
            <a:off x="4645026" y="1631156"/>
            <a:ext cx="4041775" cy="2963466"/>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1" i="0" u="none" strike="noStrike" cap="none">
                <a:solidFill>
                  <a:schemeClr val="dk1"/>
                </a:solidFill>
                <a:latin typeface="Corbel"/>
                <a:ea typeface="Corbel"/>
                <a:cs typeface="Corbel"/>
                <a:sym typeface="Corbel"/>
              </a:defRPr>
            </a:lvl1pPr>
            <a:lvl2pPr marL="742950" marR="0" lvl="1" indent="-15875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2pPr>
            <a:lvl3pPr marL="1143000" marR="0" lvl="2"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3pPr>
            <a:lvl4pPr marL="1600200" marR="0" lvl="3"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4pPr>
            <a:lvl5pPr marL="2057400" marR="0" lvl="4"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57" name="Shape 57"/>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58" name="Shape 58"/>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59" name="Shape 59"/>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0" name="Shape 60"/>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61" name="Shape 61"/>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re seul">
    <p:spTree>
      <p:nvGrpSpPr>
        <p:cNvPr id="1" name="Shape 62"/>
        <p:cNvGrpSpPr/>
        <p:nvPr/>
      </p:nvGrpSpPr>
      <p:grpSpPr>
        <a:xfrm>
          <a:off x="0" y="0"/>
          <a:ext cx="0" cy="0"/>
          <a:chOff x="0" y="0"/>
          <a:chExt cx="0" cy="0"/>
        </a:xfrm>
      </p:grpSpPr>
      <p:sp>
        <p:nvSpPr>
          <p:cNvPr id="63" name="Shape 63"/>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64" name="Shape 64"/>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5" name="Shape 65"/>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6" name="Shape 66"/>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67" name="Shape 67"/>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8" name="Shape 68"/>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Vide">
    <p:spTree>
      <p:nvGrpSpPr>
        <p:cNvPr id="1" name="Shape 69"/>
        <p:cNvGrpSpPr/>
        <p:nvPr/>
      </p:nvGrpSpPr>
      <p:grpSpPr>
        <a:xfrm>
          <a:off x="0" y="0"/>
          <a:ext cx="0" cy="0"/>
          <a:chOff x="0" y="0"/>
          <a:chExt cx="0" cy="0"/>
        </a:xfrm>
      </p:grpSpPr>
      <p:sp>
        <p:nvSpPr>
          <p:cNvPr id="70" name="Shape 70"/>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71" name="Shape 71"/>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72" name="Shape 72"/>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73" name="Shape 73"/>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74" name="Shape 74"/>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75" name="Shape 75"/>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u avec légende">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457201" y="204787"/>
            <a:ext cx="3008313" cy="871538"/>
          </a:xfrm>
          <a:prstGeom prst="rect">
            <a:avLst/>
          </a:prstGeom>
          <a:solidFill>
            <a:schemeClr val="accent1"/>
          </a:solidFill>
          <a:ln>
            <a:noFill/>
          </a:ln>
        </p:spPr>
        <p:txBody>
          <a:bodyPr wrap="square" lIns="91425" tIns="91425" rIns="91425" bIns="91425" anchor="b" anchorCtr="0"/>
          <a:lstStyle>
            <a:lvl1pPr marL="0" marR="0" lvl="0" indent="0" algn="l" rtl="0">
              <a:spcBef>
                <a:spcPts val="0"/>
              </a:spcBef>
              <a:buClr>
                <a:schemeClr val="lt2"/>
              </a:buClr>
              <a:buFont typeface="Corbel"/>
              <a:buNone/>
              <a:defRPr sz="2000" b="1" i="0" u="none" strike="noStrike" cap="none">
                <a:solidFill>
                  <a:schemeClr val="lt2"/>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8" name="Shape 78"/>
          <p:cNvSpPr txBox="1">
            <a:spLocks noGrp="1"/>
          </p:cNvSpPr>
          <p:nvPr>
            <p:ph type="body" idx="1"/>
          </p:nvPr>
        </p:nvSpPr>
        <p:spPr>
          <a:xfrm>
            <a:off x="3575050" y="204788"/>
            <a:ext cx="5111750" cy="4389835"/>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1" i="0" u="none" strike="noStrike" cap="none">
                <a:solidFill>
                  <a:schemeClr val="dk1"/>
                </a:solidFill>
                <a:latin typeface="Corbel"/>
                <a:ea typeface="Corbel"/>
                <a:cs typeface="Corbel"/>
                <a:sym typeface="Corbel"/>
              </a:defRPr>
            </a:lvl1pPr>
            <a:lvl2pPr marL="742950" marR="0" lvl="1" indent="-107950" algn="l" rtl="0">
              <a:spcBef>
                <a:spcPts val="560"/>
              </a:spcBef>
              <a:buClr>
                <a:srgbClr val="424242"/>
              </a:buClr>
              <a:buSzPct val="100000"/>
              <a:buFont typeface="Arial"/>
              <a:buChar char="–"/>
              <a:defRPr sz="2800" b="0" i="0" u="none" strike="noStrike" cap="none">
                <a:solidFill>
                  <a:srgbClr val="424242"/>
                </a:solidFill>
                <a:latin typeface="Corbel"/>
                <a:ea typeface="Corbel"/>
                <a:cs typeface="Corbel"/>
                <a:sym typeface="Corbel"/>
              </a:defRPr>
            </a:lvl2pPr>
            <a:lvl3pPr marL="1143000" marR="0" lvl="2" indent="-7620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3pPr>
            <a:lvl4pPr marL="1600200" marR="0" lvl="3"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4pPr>
            <a:lvl5pPr marL="2057400" marR="0" lvl="4"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79" name="Shape 79"/>
          <p:cNvSpPr txBox="1">
            <a:spLocks noGrp="1"/>
          </p:cNvSpPr>
          <p:nvPr>
            <p:ph type="body" idx="2"/>
          </p:nvPr>
        </p:nvSpPr>
        <p:spPr>
          <a:xfrm>
            <a:off x="457201" y="1076326"/>
            <a:ext cx="3008313" cy="3518297"/>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1" i="0" u="none" strike="noStrike" cap="none">
                <a:solidFill>
                  <a:schemeClr val="dk1"/>
                </a:solidFill>
                <a:latin typeface="Corbel"/>
                <a:ea typeface="Corbel"/>
                <a:cs typeface="Corbel"/>
                <a:sym typeface="Corbel"/>
              </a:defRPr>
            </a:lvl1pPr>
            <a:lvl2pPr marL="457200" marR="0" lvl="1" indent="0" algn="l" rtl="0">
              <a:spcBef>
                <a:spcPts val="240"/>
              </a:spcBef>
              <a:buClr>
                <a:srgbClr val="424242"/>
              </a:buClr>
              <a:buFont typeface="Arial"/>
              <a:buNone/>
              <a:defRPr sz="1200" b="0" i="0" u="none" strike="noStrike" cap="none">
                <a:solidFill>
                  <a:srgbClr val="424242"/>
                </a:solidFill>
                <a:latin typeface="Corbel"/>
                <a:ea typeface="Corbel"/>
                <a:cs typeface="Corbel"/>
                <a:sym typeface="Corbel"/>
              </a:defRPr>
            </a:lvl2pPr>
            <a:lvl3pPr marL="914400" marR="0" lvl="2" indent="0" algn="l" rtl="0">
              <a:spcBef>
                <a:spcPts val="200"/>
              </a:spcBef>
              <a:buClr>
                <a:srgbClr val="424242"/>
              </a:buClr>
              <a:buFont typeface="Arial"/>
              <a:buNone/>
              <a:defRPr sz="1000" b="0" i="0" u="none" strike="noStrike" cap="none">
                <a:solidFill>
                  <a:srgbClr val="424242"/>
                </a:solidFill>
                <a:latin typeface="Corbel"/>
                <a:ea typeface="Corbel"/>
                <a:cs typeface="Corbel"/>
                <a:sym typeface="Corbel"/>
              </a:defRPr>
            </a:lvl3pPr>
            <a:lvl4pPr marL="1371600" marR="0" lvl="3"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4pPr>
            <a:lvl5pPr marL="1828800" marR="0" lvl="4"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5pPr>
            <a:lvl6pPr marL="2286000" marR="0" lvl="5"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6pPr>
            <a:lvl7pPr marL="2743200" marR="0" lvl="6"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7pPr>
            <a:lvl8pPr marL="3200400" marR="0" lvl="7"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8pPr>
            <a:lvl9pPr marL="3657600" marR="0" lvl="8"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9pPr>
          </a:lstStyle>
          <a:p>
            <a:endParaRPr/>
          </a:p>
        </p:txBody>
      </p:sp>
      <p:sp>
        <p:nvSpPr>
          <p:cNvPr id="80" name="Shape 80"/>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81" name="Shape 81"/>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82" name="Shape 82"/>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83" name="Shape 83"/>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Image avec légende">
    <p:spTree>
      <p:nvGrpSpPr>
        <p:cNvPr id="1" name="Shape 84"/>
        <p:cNvGrpSpPr/>
        <p:nvPr/>
      </p:nvGrpSpPr>
      <p:grpSpPr>
        <a:xfrm>
          <a:off x="0" y="0"/>
          <a:ext cx="0" cy="0"/>
          <a:chOff x="0" y="0"/>
          <a:chExt cx="0" cy="0"/>
        </a:xfrm>
      </p:grpSpPr>
      <p:sp>
        <p:nvSpPr>
          <p:cNvPr id="85" name="Shape 85"/>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86" name="Shape 86"/>
          <p:cNvSpPr txBox="1">
            <a:spLocks noGrp="1"/>
          </p:cNvSpPr>
          <p:nvPr>
            <p:ph type="title"/>
          </p:nvPr>
        </p:nvSpPr>
        <p:spPr>
          <a:xfrm>
            <a:off x="1792288" y="3600450"/>
            <a:ext cx="5486400" cy="425054"/>
          </a:xfrm>
          <a:prstGeom prst="rect">
            <a:avLst/>
          </a:prstGeom>
          <a:solidFill>
            <a:schemeClr val="accent1"/>
          </a:solidFill>
          <a:ln>
            <a:noFill/>
          </a:ln>
        </p:spPr>
        <p:txBody>
          <a:bodyPr wrap="square" lIns="91425" tIns="91425" rIns="91425" bIns="91425" anchor="b" anchorCtr="0"/>
          <a:lstStyle>
            <a:lvl1pPr marL="0" marR="0" lvl="0" indent="0" algn="l" rtl="0">
              <a:spcBef>
                <a:spcPts val="0"/>
              </a:spcBef>
              <a:buClr>
                <a:schemeClr val="lt2"/>
              </a:buClr>
              <a:buFont typeface="Corbel"/>
              <a:buNone/>
              <a:defRPr sz="2000" b="1" i="0" u="none" strike="noStrike" cap="none">
                <a:solidFill>
                  <a:schemeClr val="lt2"/>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7" name="Shape 87"/>
          <p:cNvSpPr>
            <a:spLocks noGrp="1"/>
          </p:cNvSpPr>
          <p:nvPr>
            <p:ph type="pic" idx="2"/>
          </p:nvPr>
        </p:nvSpPr>
        <p:spPr>
          <a:xfrm>
            <a:off x="1792288" y="459581"/>
            <a:ext cx="5486400" cy="30861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1" i="0" u="none" strike="noStrike" cap="none">
                <a:solidFill>
                  <a:schemeClr val="dk1"/>
                </a:solidFill>
                <a:latin typeface="Corbel"/>
                <a:ea typeface="Corbel"/>
                <a:cs typeface="Corbel"/>
                <a:sym typeface="Corbel"/>
              </a:defRPr>
            </a:lvl1pPr>
            <a:lvl2pPr marL="457200" marR="0" lvl="1" indent="0" algn="l" rtl="0">
              <a:spcBef>
                <a:spcPts val="560"/>
              </a:spcBef>
              <a:buClr>
                <a:srgbClr val="424242"/>
              </a:buClr>
              <a:buFont typeface="Arial"/>
              <a:buNone/>
              <a:defRPr sz="2800" b="0" i="0" u="none" strike="noStrike" cap="none">
                <a:solidFill>
                  <a:srgbClr val="424242"/>
                </a:solidFill>
                <a:latin typeface="Corbel"/>
                <a:ea typeface="Corbel"/>
                <a:cs typeface="Corbel"/>
                <a:sym typeface="Corbel"/>
              </a:defRPr>
            </a:lvl2pPr>
            <a:lvl3pPr marL="914400" marR="0" lvl="2" indent="0" algn="l" rtl="0">
              <a:spcBef>
                <a:spcPts val="480"/>
              </a:spcBef>
              <a:buClr>
                <a:srgbClr val="424242"/>
              </a:buClr>
              <a:buFont typeface="Arial"/>
              <a:buNone/>
              <a:defRPr sz="2400" b="0" i="0" u="none" strike="noStrike" cap="none">
                <a:solidFill>
                  <a:srgbClr val="424242"/>
                </a:solidFill>
                <a:latin typeface="Corbel"/>
                <a:ea typeface="Corbel"/>
                <a:cs typeface="Corbel"/>
                <a:sym typeface="Corbel"/>
              </a:defRPr>
            </a:lvl3pPr>
            <a:lvl4pPr marL="1371600" marR="0" lvl="3" indent="0" algn="l" rtl="0">
              <a:spcBef>
                <a:spcPts val="400"/>
              </a:spcBef>
              <a:buClr>
                <a:srgbClr val="424242"/>
              </a:buClr>
              <a:buFont typeface="Arial"/>
              <a:buNone/>
              <a:defRPr sz="2000" b="0" i="0" u="none" strike="noStrike" cap="none">
                <a:solidFill>
                  <a:srgbClr val="424242"/>
                </a:solidFill>
                <a:latin typeface="Corbel"/>
                <a:ea typeface="Corbel"/>
                <a:cs typeface="Corbel"/>
                <a:sym typeface="Corbel"/>
              </a:defRPr>
            </a:lvl4pPr>
            <a:lvl5pPr marL="1828800" marR="0" lvl="4" indent="0" algn="l" rtl="0">
              <a:spcBef>
                <a:spcPts val="400"/>
              </a:spcBef>
              <a:buClr>
                <a:srgbClr val="424242"/>
              </a:buClr>
              <a:buFont typeface="Arial"/>
              <a:buNone/>
              <a:defRPr sz="2000" b="0" i="0" u="none" strike="noStrike" cap="none">
                <a:solidFill>
                  <a:srgbClr val="424242"/>
                </a:solidFill>
                <a:latin typeface="Corbel"/>
                <a:ea typeface="Corbel"/>
                <a:cs typeface="Corbel"/>
                <a:sym typeface="Corbel"/>
              </a:defRPr>
            </a:lvl5pPr>
            <a:lvl6pPr marL="2286000" marR="0" lvl="5"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6pPr>
            <a:lvl7pPr marL="2743200" marR="0" lvl="6"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7pPr>
            <a:lvl8pPr marL="3200400" marR="0" lvl="7"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8pPr>
            <a:lvl9pPr marL="3657600" marR="0" lvl="8"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9pPr>
          </a:lstStyle>
          <a:p>
            <a:endParaRPr/>
          </a:p>
        </p:txBody>
      </p:sp>
      <p:sp>
        <p:nvSpPr>
          <p:cNvPr id="88" name="Shape 88"/>
          <p:cNvSpPr txBox="1">
            <a:spLocks noGrp="1"/>
          </p:cNvSpPr>
          <p:nvPr>
            <p:ph type="body" idx="1"/>
          </p:nvPr>
        </p:nvSpPr>
        <p:spPr>
          <a:xfrm>
            <a:off x="1792288" y="4025503"/>
            <a:ext cx="5486400" cy="603647"/>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1" i="0" u="none" strike="noStrike" cap="none">
                <a:solidFill>
                  <a:schemeClr val="dk1"/>
                </a:solidFill>
                <a:latin typeface="Corbel"/>
                <a:ea typeface="Corbel"/>
                <a:cs typeface="Corbel"/>
                <a:sym typeface="Corbel"/>
              </a:defRPr>
            </a:lvl1pPr>
            <a:lvl2pPr marL="457200" marR="0" lvl="1" indent="0" algn="l" rtl="0">
              <a:spcBef>
                <a:spcPts val="240"/>
              </a:spcBef>
              <a:buClr>
                <a:srgbClr val="424242"/>
              </a:buClr>
              <a:buFont typeface="Arial"/>
              <a:buNone/>
              <a:defRPr sz="1200" b="0" i="0" u="none" strike="noStrike" cap="none">
                <a:solidFill>
                  <a:srgbClr val="424242"/>
                </a:solidFill>
                <a:latin typeface="Corbel"/>
                <a:ea typeface="Corbel"/>
                <a:cs typeface="Corbel"/>
                <a:sym typeface="Corbel"/>
              </a:defRPr>
            </a:lvl2pPr>
            <a:lvl3pPr marL="914400" marR="0" lvl="2" indent="0" algn="l" rtl="0">
              <a:spcBef>
                <a:spcPts val="200"/>
              </a:spcBef>
              <a:buClr>
                <a:srgbClr val="424242"/>
              </a:buClr>
              <a:buFont typeface="Arial"/>
              <a:buNone/>
              <a:defRPr sz="1000" b="0" i="0" u="none" strike="noStrike" cap="none">
                <a:solidFill>
                  <a:srgbClr val="424242"/>
                </a:solidFill>
                <a:latin typeface="Corbel"/>
                <a:ea typeface="Corbel"/>
                <a:cs typeface="Corbel"/>
                <a:sym typeface="Corbel"/>
              </a:defRPr>
            </a:lvl3pPr>
            <a:lvl4pPr marL="1371600" marR="0" lvl="3"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4pPr>
            <a:lvl5pPr marL="1828800" marR="0" lvl="4"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5pPr>
            <a:lvl6pPr marL="2286000" marR="0" lvl="5"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6pPr>
            <a:lvl7pPr marL="2743200" marR="0" lvl="6"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7pPr>
            <a:lvl8pPr marL="3200400" marR="0" lvl="7"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8pPr>
            <a:lvl9pPr marL="3657600" marR="0" lvl="8"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9pPr>
          </a:lstStyle>
          <a:p>
            <a:endParaRPr/>
          </a:p>
        </p:txBody>
      </p:sp>
      <p:sp>
        <p:nvSpPr>
          <p:cNvPr id="89" name="Shape 89"/>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0" name="Shape 90"/>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1" name="Shape 91"/>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92" name="Shape 92"/>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13">
            <a:alphaModFix/>
          </a:blip>
          <a:srcRect/>
          <a:stretch/>
        </p:blipFill>
        <p:spPr>
          <a:xfrm>
            <a:off x="-396" y="4083918"/>
            <a:ext cx="9144793" cy="1078993"/>
          </a:xfrm>
          <a:prstGeom prst="rect">
            <a:avLst/>
          </a:prstGeom>
          <a:noFill/>
          <a:ln>
            <a:noFill/>
          </a:ln>
        </p:spPr>
      </p:pic>
      <p:sp>
        <p:nvSpPr>
          <p:cNvPr id="11" name="Shape 11"/>
          <p:cNvSpPr/>
          <p:nvPr/>
        </p:nvSpPr>
        <p:spPr>
          <a:xfrm>
            <a:off x="0" y="0"/>
            <a:ext cx="9144000" cy="843558"/>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12" name="Shape 12"/>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body" idx="1"/>
          </p:nvPr>
        </p:nvSpPr>
        <p:spPr>
          <a:xfrm>
            <a:off x="251520" y="843558"/>
            <a:ext cx="8640960" cy="3456384"/>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14" name="Shape 14"/>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5" name="Shape 15"/>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16" name="Shape 16"/>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7" name="Shape 17"/>
          <p:cNvSpPr txBox="1"/>
          <p:nvPr/>
        </p:nvSpPr>
        <p:spPr>
          <a:xfrm>
            <a:off x="-396" y="4993459"/>
            <a:ext cx="9144396" cy="200055"/>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r>
              <a:rPr lang="fr-FR" sz="700" b="0" i="0" u="none" strike="noStrike" cap="none">
                <a:solidFill>
                  <a:schemeClr val="dk2"/>
                </a:solidFill>
                <a:latin typeface="Corbel"/>
                <a:ea typeface="Corbel"/>
                <a:cs typeface="Corbel"/>
                <a:sym typeface="Corbel"/>
              </a:rPr>
              <a:t>Ce document est la propriété exclusive de l’EPSAC et par extension de l’EPSA et de l’ensemble de ses membres. Il ne saurait être utilisé, reproduit, représenté, transmis ou divulgué sans accord préalable et explicite</a:t>
            </a:r>
          </a:p>
        </p:txBody>
      </p:sp>
      <p:pic>
        <p:nvPicPr>
          <p:cNvPr id="18" name="Shape 18"/>
          <p:cNvPicPr preferRelativeResize="0"/>
          <p:nvPr/>
        </p:nvPicPr>
        <p:blipFill rotWithShape="1">
          <a:blip r:embed="rId14">
            <a:alphaModFix/>
          </a:blip>
          <a:srcRect l="26596" t="39578" r="24486" b="28733"/>
          <a:stretch/>
        </p:blipFill>
        <p:spPr>
          <a:xfrm>
            <a:off x="7538268" y="0"/>
            <a:ext cx="1605733" cy="127729"/>
          </a:xfrm>
          <a:prstGeom prst="rect">
            <a:avLst/>
          </a:prstGeom>
          <a:noFill/>
          <a:ln>
            <a:noFill/>
          </a:ln>
        </p:spPr>
      </p:pic>
      <p:sp>
        <p:nvSpPr>
          <p:cNvPr id="19" name="Shape 19"/>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ctrTitle"/>
          </p:nvPr>
        </p:nvSpPr>
        <p:spPr>
          <a:xfrm>
            <a:off x="683568" y="694592"/>
            <a:ext cx="7772400" cy="1670539"/>
          </a:xfrm>
          <a:prstGeom prst="rect">
            <a:avLst/>
          </a:prstGeom>
          <a:noFill/>
          <a:ln>
            <a:noFill/>
          </a:ln>
        </p:spPr>
        <p:txBody>
          <a:bodyPr wrap="square" lIns="91425" tIns="45700" rIns="91425" bIns="45700" anchor="ctr" anchorCtr="0">
            <a:noAutofit/>
          </a:bodyPr>
          <a:lstStyle/>
          <a:p>
            <a:pPr marL="0" marR="0" lvl="0" indent="0" algn="ctr" rtl="0">
              <a:spcBef>
                <a:spcPts val="0"/>
              </a:spcBef>
              <a:buClr>
                <a:srgbClr val="B10404"/>
              </a:buClr>
              <a:buSzPct val="25000"/>
              <a:buFont typeface="Corbel"/>
              <a:buNone/>
            </a:pPr>
            <a:r>
              <a:rPr lang="fr-FR" sz="4800" b="1" i="0" u="none" strike="noStrike" cap="none" dirty="0">
                <a:solidFill>
                  <a:schemeClr val="tx1"/>
                </a:solidFill>
                <a:latin typeface="Century Gothic" panose="020B0502020202020204" pitchFamily="34" charset="0"/>
                <a:sym typeface="Corbel"/>
              </a:rPr>
              <a:t>TOP </a:t>
            </a:r>
            <a:r>
              <a:rPr lang="fr-FR" sz="4800" dirty="0">
                <a:solidFill>
                  <a:schemeClr val="tx1"/>
                </a:solidFill>
                <a:latin typeface="Century Gothic" panose="020B0502020202020204" pitchFamily="34" charset="0"/>
              </a:rPr>
              <a:t>Véhicule</a:t>
            </a:r>
            <a:br>
              <a:rPr lang="fr-FR" sz="4800" b="1" i="0" u="none" strike="noStrike" cap="none" dirty="0">
                <a:solidFill>
                  <a:schemeClr val="tx1"/>
                </a:solidFill>
                <a:latin typeface="Century Gothic" panose="020B0502020202020204" pitchFamily="34" charset="0"/>
                <a:sym typeface="Corbel"/>
              </a:rPr>
            </a:br>
            <a:r>
              <a:rPr lang="fr-FR" sz="3200" dirty="0" err="1">
                <a:latin typeface="Century Gothic" panose="020B0502020202020204" pitchFamily="34" charset="0"/>
              </a:rPr>
              <a:t>Optimus</a:t>
            </a:r>
            <a:r>
              <a:rPr lang="fr-FR" sz="3200" dirty="0">
                <a:latin typeface="Century Gothic" panose="020B0502020202020204" pitchFamily="34" charset="0"/>
              </a:rPr>
              <a:t> v1.0</a:t>
            </a:r>
            <a:endParaRPr sz="3200" b="1" i="0" u="none" strike="noStrike" cap="none" dirty="0">
              <a:solidFill>
                <a:srgbClr val="B10404"/>
              </a:solidFill>
              <a:latin typeface="Century Gothic" panose="020B0502020202020204" pitchFamily="34" charset="0"/>
              <a:sym typeface="Corbel"/>
            </a:endParaRPr>
          </a:p>
        </p:txBody>
      </p:sp>
      <p:sp>
        <p:nvSpPr>
          <p:cNvPr id="114" name="Shape 114"/>
          <p:cNvSpPr txBox="1">
            <a:spLocks noGrp="1"/>
          </p:cNvSpPr>
          <p:nvPr>
            <p:ph type="subTitle" idx="1"/>
          </p:nvPr>
        </p:nvSpPr>
        <p:spPr>
          <a:xfrm>
            <a:off x="1369368" y="2661456"/>
            <a:ext cx="6400800" cy="1314450"/>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595959"/>
              </a:buClr>
              <a:buSzPct val="25000"/>
              <a:buFont typeface="Arial"/>
              <a:buNone/>
            </a:pPr>
            <a:r>
              <a:rPr lang="fr-FR" sz="2800" b="1" i="0" u="none" strike="noStrike" cap="none" dirty="0">
                <a:solidFill>
                  <a:srgbClr val="595959"/>
                </a:solidFill>
                <a:latin typeface="Corbel"/>
                <a:ea typeface="Corbel"/>
                <a:cs typeface="Corbel"/>
                <a:sym typeface="Corbel"/>
              </a:rPr>
              <a:t>V1.0</a:t>
            </a:r>
            <a:endParaRPr sz="2800" b="1" i="0" u="none" strike="noStrike" cap="none" dirty="0">
              <a:solidFill>
                <a:srgbClr val="595959"/>
              </a:solidFill>
              <a:latin typeface="Corbel"/>
              <a:ea typeface="Corbel"/>
              <a:cs typeface="Corbel"/>
              <a:sym typeface="Corbel"/>
            </a:endParaRPr>
          </a:p>
        </p:txBody>
      </p:sp>
      <p:sp>
        <p:nvSpPr>
          <p:cNvPr id="116" name="Shape 116"/>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1</a:t>
            </a:fld>
            <a:endParaRPr lang="fr-FR" sz="1200" b="1" i="0" u="none" strike="noStrike" cap="none">
              <a:solidFill>
                <a:srgbClr val="FF0000"/>
              </a:solidFill>
              <a:latin typeface="Calibri"/>
              <a:ea typeface="Calibri"/>
              <a:cs typeface="Calibri"/>
              <a:sym typeface="Calibri"/>
            </a:endParaRPr>
          </a:p>
        </p:txBody>
      </p:sp>
      <p:sp>
        <p:nvSpPr>
          <p:cNvPr id="2" name="Rectangle 1"/>
          <p:cNvSpPr/>
          <p:nvPr/>
        </p:nvSpPr>
        <p:spPr>
          <a:xfrm>
            <a:off x="188247" y="3024498"/>
            <a:ext cx="2093357" cy="738664"/>
          </a:xfrm>
          <a:prstGeom prst="rect">
            <a:avLst/>
          </a:prstGeom>
        </p:spPr>
        <p:txBody>
          <a:bodyPr wrap="square">
            <a:spAutoFit/>
          </a:bodyPr>
          <a:lstStyle/>
          <a:p>
            <a:r>
              <a:rPr lang="fr-FR" dirty="0">
                <a:solidFill>
                  <a:schemeClr val="accent1"/>
                </a:solidFill>
                <a:latin typeface="Raleway" panose="020B0503030101060003" pitchFamily="34" charset="0"/>
                <a:sym typeface="Corbel"/>
              </a:rPr>
              <a:t>Date : 15/03/2019</a:t>
            </a:r>
            <a:br>
              <a:rPr lang="fr-FR" dirty="0">
                <a:solidFill>
                  <a:schemeClr val="accent1"/>
                </a:solidFill>
                <a:latin typeface="Raleway" panose="020B0503030101060003" pitchFamily="34" charset="0"/>
              </a:rPr>
            </a:br>
            <a:r>
              <a:rPr lang="fr-FR" dirty="0">
                <a:solidFill>
                  <a:schemeClr val="accent1"/>
                </a:solidFill>
                <a:latin typeface="Raleway" panose="020B0503030101060003" pitchFamily="34" charset="0"/>
              </a:rPr>
              <a:t>Horaire :</a:t>
            </a:r>
            <a:r>
              <a:rPr lang="fr-FR" dirty="0">
                <a:solidFill>
                  <a:schemeClr val="accent1"/>
                </a:solidFill>
                <a:latin typeface="Raleway" panose="020B0503030101060003" pitchFamily="34" charset="0"/>
                <a:sym typeface="Corbel"/>
              </a:rPr>
              <a:t> 16h-17h</a:t>
            </a:r>
            <a:br>
              <a:rPr lang="fr-FR" dirty="0">
                <a:solidFill>
                  <a:schemeClr val="accent1"/>
                </a:solidFill>
                <a:latin typeface="Raleway" panose="020B0503030101060003" pitchFamily="34" charset="0"/>
                <a:sym typeface="Corbel"/>
              </a:rPr>
            </a:br>
            <a:r>
              <a:rPr lang="fr-FR" dirty="0">
                <a:solidFill>
                  <a:schemeClr val="accent1"/>
                </a:solidFill>
                <a:latin typeface="Raleway" panose="020B0503030101060003" pitchFamily="34" charset="0"/>
              </a:rPr>
              <a:t>Lieu : Centrale ISYDES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sz="2400" dirty="0">
                <a:latin typeface="Raleway" panose="020B0503030101060003" pitchFamily="34" charset="0"/>
              </a:rPr>
              <a:t>ICO 73</a:t>
            </a:r>
          </a:p>
          <a:p>
            <a:pPr>
              <a:buFont typeface="Wingdings" panose="05000000000000000000" pitchFamily="2" charset="2"/>
              <a:buChar char="§"/>
            </a:pPr>
            <a:r>
              <a:rPr lang="fr-FR" sz="2400" dirty="0">
                <a:latin typeface="Raleway" panose="020B0503030101060003" pitchFamily="34" charset="0"/>
              </a:rPr>
              <a:t>Reçu 8</a:t>
            </a:r>
          </a:p>
          <a:p>
            <a:pPr>
              <a:buFont typeface="Wingdings" panose="05000000000000000000" pitchFamily="2" charset="2"/>
              <a:buChar char="§"/>
            </a:pPr>
            <a:r>
              <a:rPr lang="fr-FR" sz="2400" b="0" dirty="0">
                <a:latin typeface="Raleway" panose="020B0503030101060003" pitchFamily="34" charset="0"/>
              </a:rPr>
              <a:t>En phase de production à La </a:t>
            </a:r>
            <a:r>
              <a:rPr lang="fr-FR" sz="2400" b="0" dirty="0" err="1">
                <a:latin typeface="Raleway" panose="020B0503030101060003" pitchFamily="34" charset="0"/>
              </a:rPr>
              <a:t>Mache</a:t>
            </a:r>
            <a:r>
              <a:rPr lang="fr-FR" sz="2400" b="0" dirty="0">
                <a:latin typeface="Raleway" panose="020B0503030101060003" pitchFamily="34" charset="0"/>
              </a:rPr>
              <a:t> </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10</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Pédalier</a:t>
            </a:r>
          </a:p>
        </p:txBody>
      </p:sp>
    </p:spTree>
    <p:extLst>
      <p:ext uri="{BB962C8B-B14F-4D97-AF65-F5344CB8AC3E}">
        <p14:creationId xmlns:p14="http://schemas.microsoft.com/office/powerpoint/2010/main" val="1305571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sz="2400" dirty="0">
                <a:latin typeface="Raleway" panose="020B0503030101060003" pitchFamily="34" charset="0"/>
              </a:rPr>
              <a:t>ICO 338</a:t>
            </a:r>
          </a:p>
          <a:p>
            <a:pPr>
              <a:buFont typeface="Wingdings" panose="05000000000000000000" pitchFamily="2" charset="2"/>
              <a:buChar char="§"/>
            </a:pPr>
            <a:r>
              <a:rPr lang="fr-FR" sz="2400" dirty="0">
                <a:latin typeface="Raleway" panose="020B0503030101060003" pitchFamily="34" charset="0"/>
              </a:rPr>
              <a:t>Reçu 32</a:t>
            </a:r>
          </a:p>
          <a:p>
            <a:pPr>
              <a:buFont typeface="Wingdings" panose="05000000000000000000" pitchFamily="2" charset="2"/>
              <a:buChar char="§"/>
            </a:pPr>
            <a:r>
              <a:rPr lang="fr-FR" sz="2400" b="0" dirty="0">
                <a:latin typeface="Raleway" panose="020B0503030101060003" pitchFamily="34" charset="0"/>
              </a:rPr>
              <a:t>Tubes en carbone commandés</a:t>
            </a:r>
          </a:p>
          <a:p>
            <a:pPr>
              <a:buFont typeface="Wingdings" panose="05000000000000000000" pitchFamily="2" charset="2"/>
              <a:buChar char="§"/>
            </a:pPr>
            <a:r>
              <a:rPr lang="fr-FR" sz="2400" b="0" dirty="0">
                <a:latin typeface="Raleway" panose="020B0503030101060003" pitchFamily="34" charset="0"/>
              </a:rPr>
              <a:t>Pièces chez </a:t>
            </a:r>
            <a:r>
              <a:rPr lang="fr-FR" sz="2400" b="0" dirty="0" err="1">
                <a:latin typeface="Raleway" panose="020B0503030101060003" pitchFamily="34" charset="0"/>
              </a:rPr>
              <a:t>Alpen</a:t>
            </a:r>
            <a:r>
              <a:rPr lang="fr-FR" sz="2400" b="0" dirty="0">
                <a:latin typeface="Raleway" panose="020B0503030101060003" pitchFamily="34" charset="0"/>
              </a:rPr>
              <a:t> Tech commandés (délai un mois)</a:t>
            </a:r>
          </a:p>
          <a:p>
            <a:pPr>
              <a:buFont typeface="Wingdings" panose="05000000000000000000" pitchFamily="2" charset="2"/>
              <a:buChar char="§"/>
            </a:pPr>
            <a:r>
              <a:rPr lang="fr-FR" sz="2400" b="0" dirty="0">
                <a:latin typeface="Raleway" panose="020B0503030101060003" pitchFamily="34" charset="0"/>
              </a:rPr>
              <a:t>32 chapes récupérés aujourd’hui à La </a:t>
            </a:r>
            <a:r>
              <a:rPr lang="fr-FR" sz="2400" b="0" dirty="0" err="1">
                <a:latin typeface="Raleway" panose="020B0503030101060003" pitchFamily="34" charset="0"/>
              </a:rPr>
              <a:t>Mache</a:t>
            </a:r>
            <a:endParaRPr lang="fr-FR" sz="2400" b="0" dirty="0">
              <a:latin typeface="Raleway" panose="020B0503030101060003" pitchFamily="34" charset="0"/>
            </a:endParaRPr>
          </a:p>
          <a:p>
            <a:pPr>
              <a:buFont typeface="Wingdings" panose="05000000000000000000" pitchFamily="2" charset="2"/>
              <a:buChar char="§"/>
            </a:pPr>
            <a:r>
              <a:rPr lang="fr-FR" sz="2400" b="0" dirty="0">
                <a:latin typeface="Raleway" panose="020B0503030101060003" pitchFamily="34" charset="0"/>
              </a:rPr>
              <a:t>Visserie commandée </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11</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Triangles</a:t>
            </a:r>
          </a:p>
        </p:txBody>
      </p:sp>
    </p:spTree>
    <p:extLst>
      <p:ext uri="{BB962C8B-B14F-4D97-AF65-F5344CB8AC3E}">
        <p14:creationId xmlns:p14="http://schemas.microsoft.com/office/powerpoint/2010/main" val="2266953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4404007" cy="3456384"/>
          </a:xfrm>
        </p:spPr>
        <p:txBody>
          <a:bodyPr/>
          <a:lstStyle/>
          <a:p>
            <a:pPr>
              <a:buFont typeface="Wingdings" panose="05000000000000000000" pitchFamily="2" charset="2"/>
              <a:buChar char="§"/>
            </a:pPr>
            <a:r>
              <a:rPr lang="fr-FR" sz="2000" dirty="0">
                <a:latin typeface="Raleway" panose="020B0503030101060003" pitchFamily="34" charset="0"/>
              </a:rPr>
              <a:t>ICO 24</a:t>
            </a:r>
          </a:p>
          <a:p>
            <a:pPr>
              <a:buFont typeface="Wingdings" panose="05000000000000000000" pitchFamily="2" charset="2"/>
              <a:buChar char="§"/>
            </a:pPr>
            <a:r>
              <a:rPr lang="fr-FR" sz="2000" dirty="0">
                <a:latin typeface="Raleway" panose="020B0503030101060003" pitchFamily="34" charset="0"/>
              </a:rPr>
              <a:t>Reçu 8</a:t>
            </a:r>
          </a:p>
          <a:p>
            <a:pPr>
              <a:buFont typeface="Wingdings" panose="05000000000000000000" pitchFamily="2" charset="2"/>
              <a:buChar char="§"/>
            </a:pPr>
            <a:r>
              <a:rPr lang="fr-FR" sz="2000" b="0" dirty="0">
                <a:latin typeface="Raleway" panose="020B0503030101060003" pitchFamily="34" charset="0"/>
              </a:rPr>
              <a:t>Commande chez </a:t>
            </a:r>
            <a:r>
              <a:rPr lang="fr-FR" sz="2000" b="0" dirty="0" err="1">
                <a:latin typeface="Raleway" panose="020B0503030101060003" pitchFamily="34" charset="0"/>
              </a:rPr>
              <a:t>Beringer</a:t>
            </a:r>
            <a:r>
              <a:rPr lang="fr-FR" sz="2000" b="0" dirty="0">
                <a:latin typeface="Raleway" panose="020B0503030101060003" pitchFamily="34" charset="0"/>
              </a:rPr>
              <a:t> lancé</a:t>
            </a:r>
          </a:p>
          <a:p>
            <a:pPr>
              <a:buFont typeface="Wingdings" panose="05000000000000000000" pitchFamily="2" charset="2"/>
              <a:buChar char="§"/>
            </a:pPr>
            <a:r>
              <a:rPr lang="fr-FR" sz="2000" b="0" dirty="0">
                <a:latin typeface="Raleway" panose="020B0503030101060003" pitchFamily="34" charset="0"/>
              </a:rPr>
              <a:t>Récupération des Etriers et maitre cylindre de </a:t>
            </a:r>
            <a:r>
              <a:rPr lang="fr-FR" sz="2000" b="0" dirty="0" err="1">
                <a:latin typeface="Raleway" panose="020B0503030101060003" pitchFamily="34" charset="0"/>
              </a:rPr>
              <a:t>Olympix</a:t>
            </a:r>
            <a:endParaRPr lang="fr-FR" sz="2000" b="0" dirty="0">
              <a:latin typeface="Raleway" panose="020B0503030101060003" pitchFamily="34" charset="0"/>
            </a:endParaRPr>
          </a:p>
          <a:p>
            <a:pPr>
              <a:buFont typeface="Wingdings" panose="05000000000000000000" pitchFamily="2" charset="2"/>
              <a:buChar char="§"/>
            </a:pPr>
            <a:r>
              <a:rPr lang="fr-FR" sz="2000" b="0" dirty="0">
                <a:latin typeface="Raleway" panose="020B0503030101060003" pitchFamily="34" charset="0"/>
              </a:rPr>
              <a:t>Frette lancé à La </a:t>
            </a:r>
            <a:r>
              <a:rPr lang="fr-FR" sz="2000" b="0" dirty="0" err="1">
                <a:latin typeface="Raleway" panose="020B0503030101060003" pitchFamily="34" charset="0"/>
              </a:rPr>
              <a:t>Mache</a:t>
            </a:r>
            <a:endParaRPr lang="fr-FR" sz="2000" b="0" dirty="0">
              <a:latin typeface="Raleway" panose="020B0503030101060003" pitchFamily="34" charset="0"/>
            </a:endParaRPr>
          </a:p>
          <a:p>
            <a:pPr>
              <a:buFont typeface="Wingdings" panose="05000000000000000000" pitchFamily="2" charset="2"/>
              <a:buChar char="§"/>
            </a:pPr>
            <a:endParaRPr lang="fr-FR" sz="2000" dirty="0">
              <a:latin typeface="Raleway" panose="020B0503030101060003" pitchFamily="34" charset="0"/>
            </a:endParaRPr>
          </a:p>
          <a:p>
            <a:pPr>
              <a:buFont typeface="Wingdings" panose="05000000000000000000" pitchFamily="2" charset="2"/>
              <a:buChar char="§"/>
            </a:pPr>
            <a:endParaRPr lang="fr-FR" sz="200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12</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Freinage</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183" y="903222"/>
            <a:ext cx="3964261" cy="2130790"/>
          </a:xfrm>
          <a:prstGeom prst="rect">
            <a:avLst/>
          </a:prstGeom>
        </p:spPr>
      </p:pic>
    </p:spTree>
    <p:extLst>
      <p:ext uri="{BB962C8B-B14F-4D97-AF65-F5344CB8AC3E}">
        <p14:creationId xmlns:p14="http://schemas.microsoft.com/office/powerpoint/2010/main" val="3184561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sz="2400" dirty="0">
                <a:latin typeface="Raleway" panose="020B0503030101060003" pitchFamily="34" charset="0"/>
              </a:rPr>
              <a:t>ICO 35</a:t>
            </a:r>
          </a:p>
          <a:p>
            <a:pPr>
              <a:buFont typeface="Wingdings" panose="05000000000000000000" pitchFamily="2" charset="2"/>
              <a:buChar char="§"/>
            </a:pPr>
            <a:r>
              <a:rPr lang="fr-FR" sz="2400" dirty="0">
                <a:latin typeface="Raleway" panose="020B0503030101060003" pitchFamily="34" charset="0"/>
              </a:rPr>
              <a:t>Reçu 10</a:t>
            </a:r>
          </a:p>
          <a:p>
            <a:pPr>
              <a:buFont typeface="Wingdings" panose="05000000000000000000" pitchFamily="2" charset="2"/>
              <a:buChar char="§"/>
            </a:pPr>
            <a:r>
              <a:rPr lang="fr-FR" sz="2400" b="0" dirty="0">
                <a:latin typeface="Raleway" panose="020B0503030101060003" pitchFamily="34" charset="0"/>
              </a:rPr>
              <a:t>Durites + raccords déjà préparés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13</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Circuit de freinage</a:t>
            </a:r>
          </a:p>
        </p:txBody>
      </p:sp>
    </p:spTree>
    <p:extLst>
      <p:ext uri="{BB962C8B-B14F-4D97-AF65-F5344CB8AC3E}">
        <p14:creationId xmlns:p14="http://schemas.microsoft.com/office/powerpoint/2010/main" val="218479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19" y="748145"/>
            <a:ext cx="8074795" cy="3551797"/>
          </a:xfrm>
        </p:spPr>
        <p:txBody>
          <a:bodyPr/>
          <a:lstStyle/>
          <a:p>
            <a:pPr>
              <a:buFont typeface="Wingdings" panose="05000000000000000000" pitchFamily="2" charset="2"/>
              <a:buChar char="§"/>
            </a:pPr>
            <a:r>
              <a:rPr lang="fr-FR" sz="2400" dirty="0">
                <a:latin typeface="Raleway" panose="020B0503030101060003" pitchFamily="34" charset="0"/>
              </a:rPr>
              <a:t>ICO 55</a:t>
            </a:r>
          </a:p>
          <a:p>
            <a:pPr>
              <a:buFont typeface="Wingdings" panose="05000000000000000000" pitchFamily="2" charset="2"/>
              <a:buChar char="§"/>
            </a:pPr>
            <a:r>
              <a:rPr lang="fr-FR" sz="2400" dirty="0">
                <a:latin typeface="Raleway" panose="020B0503030101060003" pitchFamily="34" charset="0"/>
              </a:rPr>
              <a:t>Reçu 4</a:t>
            </a:r>
          </a:p>
          <a:p>
            <a:pPr>
              <a:buFont typeface="Wingdings" panose="05000000000000000000" pitchFamily="2" charset="2"/>
              <a:buChar char="§"/>
            </a:pPr>
            <a:r>
              <a:rPr lang="fr-FR" sz="2400" b="0" dirty="0">
                <a:latin typeface="Raleway" panose="020B0503030101060003" pitchFamily="34" charset="0"/>
              </a:rPr>
              <a:t>Préparation du devis pour Bron lancement dans la semaine de la commande (délai 1 mois) nécessité d’envoyer les livraisons </a:t>
            </a:r>
            <a:r>
              <a:rPr lang="fr-FR" sz="2400" b="0" dirty="0" err="1">
                <a:latin typeface="Raleway" panose="020B0503030101060003" pitchFamily="34" charset="0"/>
              </a:rPr>
              <a:t>textreme</a:t>
            </a:r>
            <a:endParaRPr lang="fr-FR" sz="2400" b="0" dirty="0">
              <a:latin typeface="Raleway" panose="020B0503030101060003" pitchFamily="34" charset="0"/>
            </a:endParaRPr>
          </a:p>
          <a:p>
            <a:pPr>
              <a:buFont typeface="Wingdings" panose="05000000000000000000" pitchFamily="2" charset="2"/>
              <a:buChar char="§"/>
            </a:pPr>
            <a:r>
              <a:rPr lang="fr-FR" sz="2400" b="0" dirty="0">
                <a:latin typeface="Raleway" panose="020B0503030101060003" pitchFamily="34" charset="0"/>
              </a:rPr>
              <a:t>Push clips récupérés d’</a:t>
            </a:r>
            <a:r>
              <a:rPr lang="fr-FR" sz="2400" b="0" dirty="0" err="1">
                <a:latin typeface="Raleway" panose="020B0503030101060003" pitchFamily="34" charset="0"/>
              </a:rPr>
              <a:t>Olympix</a:t>
            </a:r>
            <a:r>
              <a:rPr lang="fr-FR" sz="2400" b="0" dirty="0">
                <a:latin typeface="Raleway" panose="020B0503030101060003" pitchFamily="34" charset="0"/>
              </a:rPr>
              <a:t> </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14</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Carrosserie</a:t>
            </a:r>
          </a:p>
        </p:txBody>
      </p:sp>
    </p:spTree>
    <p:extLst>
      <p:ext uri="{BB962C8B-B14F-4D97-AF65-F5344CB8AC3E}">
        <p14:creationId xmlns:p14="http://schemas.microsoft.com/office/powerpoint/2010/main" val="2817597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6707592" cy="3456384"/>
          </a:xfrm>
        </p:spPr>
        <p:txBody>
          <a:bodyPr/>
          <a:lstStyle/>
          <a:p>
            <a:pPr>
              <a:buFont typeface="Wingdings" panose="05000000000000000000" pitchFamily="2" charset="2"/>
              <a:buChar char="§"/>
            </a:pPr>
            <a:r>
              <a:rPr lang="fr-FR" sz="2000" dirty="0">
                <a:latin typeface="Raleway" panose="020B0503030101060003" pitchFamily="34" charset="0"/>
              </a:rPr>
              <a:t>ICO : 110</a:t>
            </a:r>
          </a:p>
          <a:p>
            <a:pPr>
              <a:buFont typeface="Wingdings" panose="05000000000000000000" pitchFamily="2" charset="2"/>
              <a:buChar char="§"/>
            </a:pPr>
            <a:r>
              <a:rPr lang="fr-FR" sz="2000" dirty="0">
                <a:latin typeface="Raleway" panose="020B0503030101060003" pitchFamily="34" charset="0"/>
              </a:rPr>
              <a:t>Reçu : 36</a:t>
            </a:r>
          </a:p>
          <a:p>
            <a:pPr>
              <a:buFont typeface="Wingdings" panose="05000000000000000000" pitchFamily="2" charset="2"/>
              <a:buChar char="§"/>
            </a:pPr>
            <a:r>
              <a:rPr lang="fr-FR" sz="2000" dirty="0">
                <a:latin typeface="Raleway" panose="020B0503030101060003" pitchFamily="34" charset="0"/>
              </a:rPr>
              <a:t> </a:t>
            </a:r>
            <a:r>
              <a:rPr lang="fr-FR" sz="2000" b="0" dirty="0">
                <a:latin typeface="Raleway" panose="020B0503030101060003" pitchFamily="34" charset="0"/>
              </a:rPr>
              <a:t>Moyeu et porte moyeu en cours à </a:t>
            </a:r>
            <a:r>
              <a:rPr lang="fr-FR" sz="2000" b="0" dirty="0" err="1">
                <a:latin typeface="Raleway" panose="020B0503030101060003" pitchFamily="34" charset="0"/>
              </a:rPr>
              <a:t>Boisard</a:t>
            </a:r>
            <a:endParaRPr lang="fr-FR" sz="2000" b="0" dirty="0">
              <a:latin typeface="Raleway" panose="020B0503030101060003" pitchFamily="34" charset="0"/>
            </a:endParaRPr>
          </a:p>
          <a:p>
            <a:pPr>
              <a:buFont typeface="Wingdings" panose="05000000000000000000" pitchFamily="2" charset="2"/>
              <a:buChar char="§"/>
            </a:pPr>
            <a:r>
              <a:rPr lang="fr-FR" sz="2000" b="0" dirty="0">
                <a:latin typeface="Raleway" panose="020B0503030101060003" pitchFamily="34" charset="0"/>
              </a:rPr>
              <a:t>Roulements commandés chez SKF</a:t>
            </a:r>
          </a:p>
          <a:p>
            <a:pPr>
              <a:buFont typeface="Wingdings" panose="05000000000000000000" pitchFamily="2" charset="2"/>
              <a:buChar char="§"/>
            </a:pPr>
            <a:r>
              <a:rPr lang="fr-FR" sz="2000" b="0" dirty="0">
                <a:latin typeface="Raleway" panose="020B0503030101060003" pitchFamily="34" charset="0"/>
              </a:rPr>
              <a:t>Jantes magnésium reçues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15</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Roue équipée</a:t>
            </a:r>
          </a:p>
        </p:txBody>
      </p:sp>
    </p:spTree>
    <p:extLst>
      <p:ext uri="{BB962C8B-B14F-4D97-AF65-F5344CB8AC3E}">
        <p14:creationId xmlns:p14="http://schemas.microsoft.com/office/powerpoint/2010/main" val="1701809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4549080" cy="3456384"/>
          </a:xfrm>
        </p:spPr>
        <p:txBody>
          <a:bodyPr/>
          <a:lstStyle/>
          <a:p>
            <a:pPr>
              <a:buFont typeface="Wingdings" panose="05000000000000000000" pitchFamily="2" charset="2"/>
              <a:buChar char="§"/>
            </a:pPr>
            <a:r>
              <a:rPr lang="fr-FR" sz="2000" dirty="0">
                <a:latin typeface="Raleway" panose="020B0503030101060003" pitchFamily="34" charset="0"/>
              </a:rPr>
              <a:t>ICO 96</a:t>
            </a:r>
          </a:p>
          <a:p>
            <a:pPr>
              <a:buFont typeface="Wingdings" panose="05000000000000000000" pitchFamily="2" charset="2"/>
              <a:buChar char="§"/>
            </a:pPr>
            <a:r>
              <a:rPr lang="fr-FR" sz="2000" dirty="0">
                <a:latin typeface="Raleway" panose="020B0503030101060003" pitchFamily="34" charset="0"/>
              </a:rPr>
              <a:t>Reçu 20</a:t>
            </a:r>
          </a:p>
          <a:p>
            <a:pPr>
              <a:buFont typeface="Wingdings" panose="05000000000000000000" pitchFamily="2" charset="2"/>
              <a:buChar char="§"/>
            </a:pPr>
            <a:r>
              <a:rPr lang="fr-FR" sz="2000" b="0" dirty="0">
                <a:latin typeface="Raleway" panose="020B0503030101060003" pitchFamily="34" charset="0"/>
              </a:rPr>
              <a:t>Commande lancée chez </a:t>
            </a:r>
            <a:r>
              <a:rPr lang="fr-FR" sz="2000" b="0" dirty="0" err="1">
                <a:latin typeface="Raleway" panose="020B0503030101060003" pitchFamily="34" charset="0"/>
              </a:rPr>
              <a:t>Ohlins</a:t>
            </a:r>
            <a:endParaRPr lang="fr-FR" sz="2000" b="0" dirty="0">
              <a:latin typeface="Raleway" panose="020B0503030101060003" pitchFamily="34" charset="0"/>
            </a:endParaRPr>
          </a:p>
          <a:p>
            <a:pPr>
              <a:buFont typeface="Wingdings" panose="05000000000000000000" pitchFamily="2" charset="2"/>
              <a:buChar char="§"/>
            </a:pPr>
            <a:r>
              <a:rPr lang="fr-FR" sz="2000" b="0" dirty="0">
                <a:latin typeface="Raleway" panose="020B0503030101060003" pitchFamily="34" charset="0"/>
              </a:rPr>
              <a:t>Visserie classe 12.9 commandée</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16</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Suspensions</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100" y="936381"/>
            <a:ext cx="3683370" cy="2762528"/>
          </a:xfrm>
          <a:prstGeom prst="rect">
            <a:avLst/>
          </a:prstGeom>
        </p:spPr>
      </p:pic>
    </p:spTree>
    <p:extLst>
      <p:ext uri="{BB962C8B-B14F-4D97-AF65-F5344CB8AC3E}">
        <p14:creationId xmlns:p14="http://schemas.microsoft.com/office/powerpoint/2010/main" val="1771989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dirty="0">
                <a:latin typeface="Raleway" panose="020B0503030101060003" pitchFamily="34" charset="0"/>
              </a:rPr>
              <a:t>ICO 32</a:t>
            </a:r>
          </a:p>
          <a:p>
            <a:pPr>
              <a:buFont typeface="Wingdings" panose="05000000000000000000" pitchFamily="2" charset="2"/>
              <a:buChar char="§"/>
            </a:pPr>
            <a:r>
              <a:rPr lang="fr-FR" dirty="0">
                <a:latin typeface="Raleway" panose="020B0503030101060003" pitchFamily="34" charset="0"/>
              </a:rPr>
              <a:t>Reçu 0</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17</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Barre anti roulis </a:t>
            </a:r>
          </a:p>
        </p:txBody>
      </p:sp>
    </p:spTree>
    <p:extLst>
      <p:ext uri="{BB962C8B-B14F-4D97-AF65-F5344CB8AC3E}">
        <p14:creationId xmlns:p14="http://schemas.microsoft.com/office/powerpoint/2010/main" val="3530516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4999353" cy="3456384"/>
          </a:xfrm>
        </p:spPr>
        <p:txBody>
          <a:bodyPr/>
          <a:lstStyle/>
          <a:p>
            <a:pPr>
              <a:buFont typeface="Wingdings" panose="05000000000000000000" pitchFamily="2" charset="2"/>
              <a:buChar char="§"/>
            </a:pPr>
            <a:r>
              <a:rPr lang="fr-FR" sz="2000" dirty="0">
                <a:latin typeface="Raleway" panose="020B0503030101060003" pitchFamily="34" charset="0"/>
              </a:rPr>
              <a:t>ICO 31</a:t>
            </a:r>
          </a:p>
          <a:p>
            <a:pPr>
              <a:buFont typeface="Wingdings" panose="05000000000000000000" pitchFamily="2" charset="2"/>
              <a:buChar char="§"/>
            </a:pPr>
            <a:r>
              <a:rPr lang="fr-FR" sz="2000" dirty="0">
                <a:latin typeface="Raleway" panose="020B0503030101060003" pitchFamily="34" charset="0"/>
              </a:rPr>
              <a:t>Reçu 25</a:t>
            </a:r>
          </a:p>
          <a:p>
            <a:pPr>
              <a:buFont typeface="Wingdings" panose="05000000000000000000" pitchFamily="2" charset="2"/>
              <a:buChar char="§"/>
            </a:pPr>
            <a:r>
              <a:rPr lang="fr-FR" sz="2000" b="0" dirty="0">
                <a:latin typeface="Raleway" panose="020B0503030101060003" pitchFamily="34" charset="0"/>
              </a:rPr>
              <a:t>Commande chez RCV lancée</a:t>
            </a:r>
          </a:p>
          <a:p>
            <a:pPr>
              <a:buFont typeface="Wingdings" panose="05000000000000000000" pitchFamily="2" charset="2"/>
              <a:buChar char="§"/>
            </a:pPr>
            <a:r>
              <a:rPr lang="fr-FR" sz="2000" b="0" dirty="0">
                <a:latin typeface="Raleway" panose="020B0503030101060003" pitchFamily="34" charset="0"/>
              </a:rPr>
              <a:t>Porte couronne en cours d’usinage à Centrale</a:t>
            </a:r>
          </a:p>
          <a:p>
            <a:pPr>
              <a:buFont typeface="Wingdings" panose="05000000000000000000" pitchFamily="2" charset="2"/>
              <a:buChar char="§"/>
            </a:pPr>
            <a:endParaRPr lang="fr-FR" sz="200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18</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Transmission secondaire</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1689" y="1244110"/>
            <a:ext cx="2331061" cy="3108081"/>
          </a:xfrm>
          <a:prstGeom prst="rect">
            <a:avLst/>
          </a:prstGeom>
        </p:spPr>
      </p:pic>
    </p:spTree>
    <p:extLst>
      <p:ext uri="{BB962C8B-B14F-4D97-AF65-F5344CB8AC3E}">
        <p14:creationId xmlns:p14="http://schemas.microsoft.com/office/powerpoint/2010/main" val="719546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7"/>
            <a:ext cx="4764492" cy="3315205"/>
          </a:xfrm>
        </p:spPr>
        <p:txBody>
          <a:bodyPr/>
          <a:lstStyle/>
          <a:p>
            <a:pPr>
              <a:buFont typeface="Wingdings" panose="05000000000000000000" pitchFamily="2" charset="2"/>
              <a:buChar char="§"/>
            </a:pPr>
            <a:r>
              <a:rPr lang="fr-FR" sz="2000" dirty="0">
                <a:latin typeface="Raleway" panose="020B0503030101060003" pitchFamily="34" charset="0"/>
              </a:rPr>
              <a:t>ICO : 503</a:t>
            </a:r>
          </a:p>
          <a:p>
            <a:pPr>
              <a:buFont typeface="Wingdings" panose="05000000000000000000" pitchFamily="2" charset="2"/>
              <a:buChar char="§"/>
            </a:pPr>
            <a:r>
              <a:rPr lang="fr-FR" sz="2000" dirty="0">
                <a:latin typeface="Raleway" panose="020B0503030101060003" pitchFamily="34" charset="0"/>
              </a:rPr>
              <a:t>Reçu : 0</a:t>
            </a:r>
          </a:p>
          <a:p>
            <a:pPr>
              <a:buFont typeface="Wingdings" panose="05000000000000000000" pitchFamily="2" charset="2"/>
              <a:buChar char="§"/>
            </a:pPr>
            <a:r>
              <a:rPr lang="fr-FR" sz="2000" b="0" dirty="0">
                <a:latin typeface="Raleway" panose="020B0503030101060003" pitchFamily="34" charset="0"/>
              </a:rPr>
              <a:t>Commande des cartes lancée</a:t>
            </a:r>
          </a:p>
          <a:p>
            <a:pPr>
              <a:buFont typeface="Wingdings" panose="05000000000000000000" pitchFamily="2" charset="2"/>
              <a:buChar char="§"/>
            </a:pPr>
            <a:r>
              <a:rPr lang="fr-FR" sz="2000" b="0" dirty="0">
                <a:latin typeface="Raleway" panose="020B0503030101060003" pitchFamily="34" charset="0"/>
              </a:rPr>
              <a:t>Commande du tableau de bord lancée</a:t>
            </a:r>
          </a:p>
          <a:p>
            <a:pPr>
              <a:buFont typeface="Wingdings" panose="05000000000000000000" pitchFamily="2" charset="2"/>
              <a:buChar char="§"/>
            </a:pPr>
            <a:r>
              <a:rPr lang="fr-FR" sz="2000" b="0" dirty="0">
                <a:latin typeface="Raleway" panose="020B0503030101060003" pitchFamily="34" charset="0"/>
              </a:rPr>
              <a:t>Commande chez </a:t>
            </a:r>
            <a:r>
              <a:rPr lang="fr-FR" sz="2000" b="0" dirty="0" err="1">
                <a:latin typeface="Raleway" panose="020B0503030101060003" pitchFamily="34" charset="0"/>
              </a:rPr>
              <a:t>Mouser</a:t>
            </a:r>
            <a:r>
              <a:rPr lang="fr-FR" sz="2000" b="0" dirty="0">
                <a:latin typeface="Raleway" panose="020B0503030101060003" pitchFamily="34" charset="0"/>
              </a:rPr>
              <a:t> en cours sur Bron </a:t>
            </a:r>
          </a:p>
          <a:p>
            <a:pPr>
              <a:buFont typeface="Wingdings" panose="05000000000000000000" pitchFamily="2" charset="2"/>
              <a:buChar char="§"/>
            </a:pPr>
            <a:r>
              <a:rPr lang="fr-FR" sz="2000" b="0" dirty="0">
                <a:latin typeface="Raleway" panose="020B0503030101060003" pitchFamily="34" charset="0"/>
              </a:rPr>
              <a:t>Commande chez RS Components en cours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19</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Electronique arrière &amp; arrière</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300" y="801579"/>
            <a:ext cx="3030248" cy="4040330"/>
          </a:xfrm>
          <a:prstGeom prst="rect">
            <a:avLst/>
          </a:prstGeom>
        </p:spPr>
      </p:pic>
    </p:spTree>
    <p:extLst>
      <p:ext uri="{BB962C8B-B14F-4D97-AF65-F5344CB8AC3E}">
        <p14:creationId xmlns:p14="http://schemas.microsoft.com/office/powerpoint/2010/main" val="3985299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739649"/>
            <a:ext cx="8640960" cy="3456384"/>
          </a:xfrm>
        </p:spPr>
        <p:txBody>
          <a:bodyPr/>
          <a:lstStyle/>
          <a:p>
            <a:pPr marL="692150" indent="-514350">
              <a:buFont typeface="+mj-lt"/>
              <a:buAutoNum type="arabicPeriod"/>
            </a:pPr>
            <a:r>
              <a:rPr lang="fr-FR" dirty="0"/>
              <a:t>Introduction</a:t>
            </a:r>
          </a:p>
          <a:p>
            <a:pPr marL="692150" indent="-514350">
              <a:buFont typeface="+mj-lt"/>
              <a:buAutoNum type="arabicPeriod"/>
            </a:pPr>
            <a:r>
              <a:rPr lang="fr-FR" dirty="0"/>
              <a:t>Bilan logistique</a:t>
            </a:r>
          </a:p>
          <a:p>
            <a:pPr marL="692150" indent="-514350">
              <a:buFont typeface="+mj-lt"/>
              <a:buAutoNum type="arabicPeriod"/>
            </a:pPr>
            <a:r>
              <a:rPr lang="fr-FR" dirty="0"/>
              <a:t>Présentation des kits de montage</a:t>
            </a:r>
          </a:p>
          <a:p>
            <a:pPr marL="692150" indent="-514350">
              <a:buFont typeface="+mj-lt"/>
              <a:buAutoNum type="arabicPeriod"/>
            </a:pPr>
            <a:r>
              <a:rPr lang="fr-FR" dirty="0" err="1"/>
              <a:t>PVs</a:t>
            </a:r>
            <a:r>
              <a:rPr lang="fr-FR" dirty="0"/>
              <a:t> de vérification</a:t>
            </a:r>
          </a:p>
          <a:p>
            <a:pPr marL="692150" indent="-514350">
              <a:buFont typeface="+mj-lt"/>
              <a:buAutoNum type="arabicPeriod"/>
            </a:pPr>
            <a:r>
              <a:rPr lang="fr-FR" dirty="0"/>
              <a:t>Stratégie d’intégration</a:t>
            </a:r>
          </a:p>
          <a:p>
            <a:pPr marL="692150" indent="-514350">
              <a:buFont typeface="+mj-lt"/>
              <a:buAutoNum type="arabicPeriod"/>
            </a:pPr>
            <a:r>
              <a:rPr lang="fr-FR" dirty="0"/>
              <a:t>Planning prévisionnel</a:t>
            </a:r>
          </a:p>
          <a:p>
            <a:pPr marL="692150" indent="-514350">
              <a:buFont typeface="+mj-lt"/>
              <a:buAutoNum type="arabicPeriod"/>
            </a:pPr>
            <a:r>
              <a:rPr lang="fr-FR" dirty="0"/>
              <a:t>Conclusion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Table of contents</a:t>
            </a:r>
          </a:p>
        </p:txBody>
      </p:sp>
    </p:spTree>
    <p:extLst>
      <p:ext uri="{BB962C8B-B14F-4D97-AF65-F5344CB8AC3E}">
        <p14:creationId xmlns:p14="http://schemas.microsoft.com/office/powerpoint/2010/main" val="651572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sz="2000" dirty="0">
                <a:latin typeface="Raleway" panose="020B0503030101060003" pitchFamily="34" charset="0"/>
              </a:rPr>
              <a:t>ICO : 36</a:t>
            </a:r>
          </a:p>
          <a:p>
            <a:pPr>
              <a:buFont typeface="Wingdings" panose="05000000000000000000" pitchFamily="2" charset="2"/>
              <a:buChar char="§"/>
            </a:pPr>
            <a:r>
              <a:rPr lang="fr-FR" sz="2000" dirty="0">
                <a:latin typeface="Raleway" panose="020B0503030101060003" pitchFamily="34" charset="0"/>
              </a:rPr>
              <a:t>Reçu : 22</a:t>
            </a:r>
          </a:p>
          <a:p>
            <a:pPr>
              <a:buFont typeface="Wingdings" panose="05000000000000000000" pitchFamily="2" charset="2"/>
              <a:buChar char="§"/>
            </a:pPr>
            <a:r>
              <a:rPr lang="fr-FR" sz="2000" b="0" dirty="0">
                <a:latin typeface="Raleway" panose="020B0503030101060003" pitchFamily="34" charset="0"/>
              </a:rPr>
              <a:t>Commande HPC lancée</a:t>
            </a:r>
          </a:p>
          <a:p>
            <a:pPr>
              <a:buFont typeface="Wingdings" panose="05000000000000000000" pitchFamily="2" charset="2"/>
              <a:buChar char="§"/>
            </a:pPr>
            <a:r>
              <a:rPr lang="fr-FR" sz="2000" b="0" dirty="0">
                <a:latin typeface="Raleway" panose="020B0503030101060003" pitchFamily="34" charset="0"/>
              </a:rPr>
              <a:t>Pivot et manchon vont être soudés cette semaine à la </a:t>
            </a:r>
            <a:r>
              <a:rPr lang="fr-FR" sz="2000" b="0" dirty="0" err="1">
                <a:latin typeface="Raleway" panose="020B0503030101060003" pitchFamily="34" charset="0"/>
              </a:rPr>
              <a:t>Giraudière</a:t>
            </a:r>
            <a:endParaRPr lang="fr-FR" sz="20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20</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Direction</a:t>
            </a:r>
          </a:p>
        </p:txBody>
      </p:sp>
    </p:spTree>
    <p:extLst>
      <p:ext uri="{BB962C8B-B14F-4D97-AF65-F5344CB8AC3E}">
        <p14:creationId xmlns:p14="http://schemas.microsoft.com/office/powerpoint/2010/main" val="3281513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450272" y="79530"/>
            <a:ext cx="8236527" cy="1102519"/>
          </a:xfrm>
        </p:spPr>
        <p:txBody>
          <a:bodyPr/>
          <a:lstStyle/>
          <a:p>
            <a:pPr marL="177800" algn="ctr"/>
            <a:r>
              <a:rPr lang="fr-FR" dirty="0">
                <a:latin typeface="Century Gothic" panose="020B0502020202020204" pitchFamily="34" charset="0"/>
              </a:rPr>
              <a:t>Présentation des </a:t>
            </a:r>
            <a:r>
              <a:rPr lang="fr-FR" dirty="0" err="1">
                <a:latin typeface="Century Gothic" panose="020B0502020202020204" pitchFamily="34" charset="0"/>
              </a:rPr>
              <a:t>PVs</a:t>
            </a:r>
            <a:r>
              <a:rPr lang="fr-FR" dirty="0">
                <a:latin typeface="Century Gothic" panose="020B0502020202020204" pitchFamily="34" charset="0"/>
              </a:rPr>
              <a:t> de vérification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21</a:t>
            </a:fld>
            <a:endParaRPr lang="fr-FR" sz="1200" b="1" i="0" u="none" strike="noStrike" cap="none">
              <a:solidFill>
                <a:srgbClr val="FF0000"/>
              </a:solidFill>
              <a:latin typeface="Calibri"/>
              <a:ea typeface="Calibri"/>
              <a:cs typeface="Calibri"/>
              <a:sym typeface="Calibri"/>
            </a:endParaRP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4274" y="1233101"/>
            <a:ext cx="2545373" cy="3393831"/>
          </a:xfrm>
          <a:prstGeom prst="rect">
            <a:avLst/>
          </a:prstGeom>
        </p:spPr>
      </p:pic>
    </p:spTree>
    <p:extLst>
      <p:ext uri="{BB962C8B-B14F-4D97-AF65-F5344CB8AC3E}">
        <p14:creationId xmlns:p14="http://schemas.microsoft.com/office/powerpoint/2010/main" val="154708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585192"/>
          </a:xfrm>
        </p:spPr>
        <p:txBody>
          <a:bodyPr/>
          <a:lstStyle/>
          <a:p>
            <a:pPr>
              <a:buFont typeface="Wingdings" panose="05000000000000000000" pitchFamily="2" charset="2"/>
              <a:buChar char="§"/>
            </a:pPr>
            <a:r>
              <a:rPr lang="fr-FR" sz="2000" dirty="0">
                <a:latin typeface="Raleway" panose="020B0503030101060003" pitchFamily="34" charset="0"/>
              </a:rPr>
              <a:t>Test en torsion</a:t>
            </a:r>
            <a:endParaRPr lang="fr-FR" sz="20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22</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Validation de la structure tubulaire</a:t>
            </a:r>
          </a:p>
        </p:txBody>
      </p:sp>
      <p:pic>
        <p:nvPicPr>
          <p:cNvPr id="6" name="Image 5">
            <a:extLst>
              <a:ext uri="{FF2B5EF4-FFF2-40B4-BE49-F238E27FC236}">
                <a16:creationId xmlns:a16="http://schemas.microsoft.com/office/drawing/2014/main" id="{241A4F5D-2662-44DB-A99B-6D853AB6D408}"/>
              </a:ext>
            </a:extLst>
          </p:cNvPr>
          <p:cNvPicPr>
            <a:picLocks noChangeAspect="1"/>
          </p:cNvPicPr>
          <p:nvPr/>
        </p:nvPicPr>
        <p:blipFill>
          <a:blip r:embed="rId2"/>
          <a:stretch>
            <a:fillRect/>
          </a:stretch>
        </p:blipFill>
        <p:spPr>
          <a:xfrm>
            <a:off x="3442569" y="982204"/>
            <a:ext cx="4927707" cy="3695780"/>
          </a:xfrm>
          <a:prstGeom prst="rect">
            <a:avLst/>
          </a:prstGeom>
        </p:spPr>
      </p:pic>
    </p:spTree>
    <p:extLst>
      <p:ext uri="{BB962C8B-B14F-4D97-AF65-F5344CB8AC3E}">
        <p14:creationId xmlns:p14="http://schemas.microsoft.com/office/powerpoint/2010/main" val="2505995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585192"/>
          </a:xfrm>
        </p:spPr>
        <p:txBody>
          <a:bodyPr/>
          <a:lstStyle/>
          <a:p>
            <a:pPr>
              <a:buFont typeface="Wingdings" panose="05000000000000000000" pitchFamily="2" charset="2"/>
              <a:buChar char="§"/>
            </a:pPr>
            <a:r>
              <a:rPr lang="fr-FR" sz="2000" dirty="0">
                <a:latin typeface="Raleway" panose="020B0503030101060003" pitchFamily="34" charset="0"/>
              </a:rPr>
              <a:t>Test de fonctionnement</a:t>
            </a:r>
            <a:endParaRPr lang="fr-FR" sz="20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23</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Validation du tableau de bord (carte avant)</a:t>
            </a:r>
          </a:p>
        </p:txBody>
      </p:sp>
      <p:pic>
        <p:nvPicPr>
          <p:cNvPr id="5" name="video-1551816215">
            <a:hlinkClick r:id="" action="ppaction://media"/>
            <a:extLst>
              <a:ext uri="{FF2B5EF4-FFF2-40B4-BE49-F238E27FC236}">
                <a16:creationId xmlns:a16="http://schemas.microsoft.com/office/drawing/2014/main" id="{616F22D6-AEBF-4C7B-AA8C-1AE41071A7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82666" y="1428750"/>
            <a:ext cx="5502030" cy="3094892"/>
          </a:xfrm>
          <a:prstGeom prst="rect">
            <a:avLst/>
          </a:prstGeom>
        </p:spPr>
      </p:pic>
    </p:spTree>
    <p:extLst>
      <p:ext uri="{BB962C8B-B14F-4D97-AF65-F5344CB8AC3E}">
        <p14:creationId xmlns:p14="http://schemas.microsoft.com/office/powerpoint/2010/main" val="75885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585192"/>
          </a:xfrm>
        </p:spPr>
        <p:txBody>
          <a:bodyPr/>
          <a:lstStyle/>
          <a:p>
            <a:pPr>
              <a:buFont typeface="Wingdings" panose="05000000000000000000" pitchFamily="2" charset="2"/>
              <a:buChar char="§"/>
            </a:pPr>
            <a:r>
              <a:rPr lang="fr-FR" sz="2000" dirty="0">
                <a:latin typeface="Raleway" panose="020B0503030101060003" pitchFamily="34" charset="0"/>
              </a:rPr>
              <a:t>Test de fonctionnement</a:t>
            </a:r>
            <a:endParaRPr lang="fr-FR" sz="20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24</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Validation du passage de vitesse (carte arrière)</a:t>
            </a:r>
          </a:p>
        </p:txBody>
      </p:sp>
    </p:spTree>
    <p:extLst>
      <p:ext uri="{BB962C8B-B14F-4D97-AF65-F5344CB8AC3E}">
        <p14:creationId xmlns:p14="http://schemas.microsoft.com/office/powerpoint/2010/main" val="864255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585192"/>
          </a:xfrm>
        </p:spPr>
        <p:txBody>
          <a:bodyPr/>
          <a:lstStyle/>
          <a:p>
            <a:pPr>
              <a:buFont typeface="Wingdings" panose="05000000000000000000" pitchFamily="2" charset="2"/>
              <a:buChar char="§"/>
            </a:pPr>
            <a:r>
              <a:rPr lang="fr-FR" sz="2000" dirty="0">
                <a:latin typeface="Raleway" panose="020B0503030101060003" pitchFamily="34" charset="0"/>
              </a:rPr>
              <a:t>Test de torsion</a:t>
            </a:r>
            <a:endParaRPr lang="fr-FR" sz="20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25</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Validation de la barre anti roulis</a:t>
            </a:r>
          </a:p>
        </p:txBody>
      </p:sp>
    </p:spTree>
    <p:extLst>
      <p:ext uri="{BB962C8B-B14F-4D97-AF65-F5344CB8AC3E}">
        <p14:creationId xmlns:p14="http://schemas.microsoft.com/office/powerpoint/2010/main" val="2886017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1653421" y="79530"/>
            <a:ext cx="5837159" cy="1102519"/>
          </a:xfrm>
        </p:spPr>
        <p:txBody>
          <a:bodyPr/>
          <a:lstStyle/>
          <a:p>
            <a:pPr marL="177800" algn="ctr"/>
            <a:r>
              <a:rPr lang="fr-FR" dirty="0">
                <a:latin typeface="Century Gothic" panose="020B0502020202020204" pitchFamily="34" charset="0"/>
              </a:rPr>
              <a:t>Stratégie d’intégration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26</a:t>
            </a:fld>
            <a:endParaRPr lang="fr-FR" sz="1200" b="1" i="0" u="none" strike="noStrike" cap="none">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3417734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753626" cy="3283467"/>
          </a:xfrm>
        </p:spPr>
        <p:txBody>
          <a:bodyPr/>
          <a:lstStyle/>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Peinture</a:t>
            </a:r>
            <a:r>
              <a:rPr lang="fr-FR" sz="1800" b="0" dirty="0">
                <a:latin typeface="Raleway" panose="020B0503030101060003" pitchFamily="34" charset="0"/>
                <a:sym typeface="Wingdings" panose="05000000000000000000" pitchFamily="2" charset="2"/>
              </a:rPr>
              <a:t> : entre le 12-15 Mars</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Intégration des systèmes :</a:t>
            </a:r>
            <a:r>
              <a:rPr lang="fr-FR" sz="1800" b="0" dirty="0">
                <a:latin typeface="Raleway" panose="020B0503030101060003" pitchFamily="34" charset="0"/>
                <a:sym typeface="Wingdings" panose="05000000000000000000" pitchFamily="2" charset="2"/>
              </a:rPr>
              <a:t> entre le 15 Mars et le 03 Avril (à Bron) </a:t>
            </a: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27</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Département châssis équipé</a:t>
            </a:r>
          </a:p>
        </p:txBody>
      </p:sp>
      <p:pic>
        <p:nvPicPr>
          <p:cNvPr id="7" name="Image 6">
            <a:extLst>
              <a:ext uri="{FF2B5EF4-FFF2-40B4-BE49-F238E27FC236}">
                <a16:creationId xmlns:a16="http://schemas.microsoft.com/office/drawing/2014/main" id="{3EED9802-73F2-4007-B675-AA3CCA597AE0}"/>
              </a:ext>
            </a:extLst>
          </p:cNvPr>
          <p:cNvPicPr>
            <a:picLocks noChangeAspect="1"/>
          </p:cNvPicPr>
          <p:nvPr/>
        </p:nvPicPr>
        <p:blipFill>
          <a:blip r:embed="rId2"/>
          <a:stretch>
            <a:fillRect/>
          </a:stretch>
        </p:blipFill>
        <p:spPr>
          <a:xfrm>
            <a:off x="6393743" y="843558"/>
            <a:ext cx="2312651" cy="4111379"/>
          </a:xfrm>
          <a:prstGeom prst="rect">
            <a:avLst/>
          </a:prstGeom>
        </p:spPr>
      </p:pic>
    </p:spTree>
    <p:extLst>
      <p:ext uri="{BB962C8B-B14F-4D97-AF65-F5344CB8AC3E}">
        <p14:creationId xmlns:p14="http://schemas.microsoft.com/office/powerpoint/2010/main" val="3166487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753626" cy="3283467"/>
          </a:xfrm>
        </p:spPr>
        <p:txBody>
          <a:bodyPr/>
          <a:lstStyle/>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Soudure des cartes électroniques</a:t>
            </a:r>
            <a:r>
              <a:rPr lang="fr-FR" sz="1800" b="0" dirty="0">
                <a:latin typeface="Raleway" panose="020B0503030101060003" pitchFamily="34" charset="0"/>
                <a:sym typeface="Wingdings" panose="05000000000000000000" pitchFamily="2" charset="2"/>
              </a:rPr>
              <a:t> : entre le 4-10 Mars (à Centrale)</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Début du faisceau électrique :</a:t>
            </a:r>
            <a:r>
              <a:rPr lang="fr-FR" sz="1800" b="0" dirty="0">
                <a:latin typeface="Raleway" panose="020B0503030101060003" pitchFamily="34" charset="0"/>
                <a:sym typeface="Wingdings" panose="05000000000000000000" pitchFamily="2" charset="2"/>
              </a:rPr>
              <a:t> entre le 15 Mars et le 24 Mars (à Centrale) </a:t>
            </a: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28</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Département SEISM</a:t>
            </a:r>
          </a:p>
        </p:txBody>
      </p:sp>
    </p:spTree>
    <p:extLst>
      <p:ext uri="{BB962C8B-B14F-4D97-AF65-F5344CB8AC3E}">
        <p14:creationId xmlns:p14="http://schemas.microsoft.com/office/powerpoint/2010/main" val="3614574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327199" cy="3345977"/>
          </a:xfrm>
        </p:spPr>
        <p:txBody>
          <a:bodyPr/>
          <a:lstStyle/>
          <a:p>
            <a:pPr>
              <a:buFont typeface="Wingdings" panose="05000000000000000000" pitchFamily="2" charset="2"/>
              <a:buChar char="§"/>
            </a:pPr>
            <a:r>
              <a:rPr lang="fr-FR" sz="1800" dirty="0">
                <a:latin typeface="Raleway" panose="020B0503030101060003" pitchFamily="34" charset="0"/>
              </a:rPr>
              <a:t>Soudure des chapes : </a:t>
            </a:r>
            <a:r>
              <a:rPr lang="fr-FR" sz="1800" b="0" dirty="0">
                <a:latin typeface="Raleway" panose="020B0503030101060003" pitchFamily="34" charset="0"/>
              </a:rPr>
              <a:t>Terminées</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Admission : </a:t>
            </a:r>
            <a:r>
              <a:rPr lang="fr-FR" sz="1800" b="0" dirty="0">
                <a:latin typeface="Raleway" panose="020B0503030101060003" pitchFamily="34" charset="0"/>
                <a:sym typeface="Wingdings" panose="05000000000000000000" pitchFamily="2" charset="2"/>
              </a:rPr>
              <a:t>Reçu de ARRK</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Echappement : </a:t>
            </a:r>
            <a:r>
              <a:rPr lang="fr-FR" sz="1800" b="0" dirty="0">
                <a:latin typeface="Raleway" panose="020B0503030101060003" pitchFamily="34" charset="0"/>
                <a:sym typeface="Wingdings" panose="05000000000000000000" pitchFamily="2" charset="2"/>
              </a:rPr>
              <a:t>Reçu de chez </a:t>
            </a:r>
            <a:r>
              <a:rPr lang="fr-FR" sz="1800" b="0" dirty="0" err="1">
                <a:latin typeface="Raleway" panose="020B0503030101060003" pitchFamily="34" charset="0"/>
                <a:sym typeface="Wingdings" panose="05000000000000000000" pitchFamily="2" charset="2"/>
              </a:rPr>
              <a:t>Bery</a:t>
            </a:r>
            <a:r>
              <a:rPr lang="fr-FR" sz="1800" b="0" dirty="0">
                <a:latin typeface="Raleway" panose="020B0503030101060003" pitchFamily="34" charset="0"/>
                <a:sym typeface="Wingdings" panose="05000000000000000000" pitchFamily="2" charset="2"/>
              </a:rPr>
              <a:t> Inox</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Refroidissement : </a:t>
            </a:r>
            <a:r>
              <a:rPr lang="fr-FR" sz="1800" b="0" dirty="0">
                <a:latin typeface="Raleway" panose="020B0503030101060003" pitchFamily="34" charset="0"/>
                <a:sym typeface="Wingdings" panose="05000000000000000000" pitchFamily="2" charset="2"/>
              </a:rPr>
              <a:t>Commande en cours chez </a:t>
            </a:r>
            <a:r>
              <a:rPr lang="fr-FR" sz="1800" b="0" dirty="0" err="1">
                <a:latin typeface="Raleway" panose="020B0503030101060003" pitchFamily="34" charset="0"/>
                <a:sym typeface="Wingdings" panose="05000000000000000000" pitchFamily="2" charset="2"/>
              </a:rPr>
              <a:t>Radiasoudure</a:t>
            </a:r>
            <a:endParaRPr lang="fr-FR" sz="1800" b="0" dirty="0">
              <a:latin typeface="Raleway" panose="020B0503030101060003" pitchFamily="34" charset="0"/>
              <a:sym typeface="Wingdings" panose="05000000000000000000" pitchFamily="2" charset="2"/>
            </a:endParaRP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Passage de vitesse : </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Réservoir : </a:t>
            </a:r>
            <a:r>
              <a:rPr lang="fr-FR" sz="1800" b="0" dirty="0">
                <a:latin typeface="Raleway" panose="020B0503030101060003" pitchFamily="34" charset="0"/>
                <a:sym typeface="Wingdings" panose="05000000000000000000" pitchFamily="2" charset="2"/>
              </a:rPr>
              <a:t>Découpe à La </a:t>
            </a:r>
            <a:r>
              <a:rPr lang="fr-FR" sz="1800" b="0" dirty="0" err="1">
                <a:latin typeface="Raleway" panose="020B0503030101060003" pitchFamily="34" charset="0"/>
                <a:sym typeface="Wingdings" panose="05000000000000000000" pitchFamily="2" charset="2"/>
              </a:rPr>
              <a:t>Mache</a:t>
            </a:r>
            <a:r>
              <a:rPr lang="fr-FR" sz="1800" b="0" dirty="0">
                <a:latin typeface="Raleway" panose="020B0503030101060003" pitchFamily="34" charset="0"/>
                <a:sym typeface="Wingdings" panose="05000000000000000000" pitchFamily="2" charset="2"/>
              </a:rPr>
              <a:t> et soudure chez </a:t>
            </a:r>
            <a:r>
              <a:rPr lang="fr-FR" sz="1800" b="0" dirty="0" err="1">
                <a:latin typeface="Raleway" panose="020B0503030101060003" pitchFamily="34" charset="0"/>
                <a:sym typeface="Wingdings" panose="05000000000000000000" pitchFamily="2" charset="2"/>
              </a:rPr>
              <a:t>Bery</a:t>
            </a:r>
            <a:r>
              <a:rPr lang="fr-FR" sz="1800" b="0" dirty="0">
                <a:latin typeface="Raleway" panose="020B0503030101060003" pitchFamily="34" charset="0"/>
                <a:sym typeface="Wingdings" panose="05000000000000000000" pitchFamily="2" charset="2"/>
              </a:rPr>
              <a:t> Inox</a:t>
            </a: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29</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Département Motorisation instrumentée</a:t>
            </a:r>
          </a:p>
        </p:txBody>
      </p:sp>
      <p:pic>
        <p:nvPicPr>
          <p:cNvPr id="6" name="Image 5">
            <a:extLst>
              <a:ext uri="{FF2B5EF4-FFF2-40B4-BE49-F238E27FC236}">
                <a16:creationId xmlns:a16="http://schemas.microsoft.com/office/drawing/2014/main" id="{65E03032-3248-4058-93A7-0ADB099AE459}"/>
              </a:ext>
            </a:extLst>
          </p:cNvPr>
          <p:cNvPicPr>
            <a:picLocks noChangeAspect="1"/>
          </p:cNvPicPr>
          <p:nvPr/>
        </p:nvPicPr>
        <p:blipFill rotWithShape="1">
          <a:blip r:embed="rId2"/>
          <a:srcRect l="20408" r="22697"/>
          <a:stretch/>
        </p:blipFill>
        <p:spPr>
          <a:xfrm>
            <a:off x="5820509" y="843558"/>
            <a:ext cx="2920350" cy="3849646"/>
          </a:xfrm>
          <a:prstGeom prst="rect">
            <a:avLst/>
          </a:prstGeom>
        </p:spPr>
      </p:pic>
    </p:spTree>
    <p:extLst>
      <p:ext uri="{BB962C8B-B14F-4D97-AF65-F5344CB8AC3E}">
        <p14:creationId xmlns:p14="http://schemas.microsoft.com/office/powerpoint/2010/main" val="418535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633878" y="-78215"/>
            <a:ext cx="7772400" cy="1102519"/>
          </a:xfrm>
        </p:spPr>
        <p:txBody>
          <a:bodyPr/>
          <a:lstStyle/>
          <a:p>
            <a:pPr algn="ctr"/>
            <a:r>
              <a:rPr lang="fr-FR" dirty="0"/>
              <a:t>Introduction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a:t>
            </a:fld>
            <a:endParaRPr lang="fr-FR" sz="1200" b="1" i="0" u="none" strike="noStrike" cap="none">
              <a:solidFill>
                <a:srgbClr val="FF0000"/>
              </a:solidFill>
              <a:latin typeface="Calibri"/>
              <a:ea typeface="Calibri"/>
              <a:cs typeface="Calibri"/>
              <a:sym typeface="Calibri"/>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954" y="1327380"/>
            <a:ext cx="1951892" cy="2602523"/>
          </a:xfrm>
          <a:prstGeom prst="rect">
            <a:avLst/>
          </a:prstGeom>
        </p:spPr>
      </p:pic>
    </p:spTree>
    <p:extLst>
      <p:ext uri="{BB962C8B-B14F-4D97-AF65-F5344CB8AC3E}">
        <p14:creationId xmlns:p14="http://schemas.microsoft.com/office/powerpoint/2010/main" val="3419046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30</a:t>
            </a:fld>
            <a:endParaRPr lang="fr-FR" sz="1200" b="1" i="0" u="none" strike="noStrike" cap="none">
              <a:solidFill>
                <a:srgbClr val="FF0000"/>
              </a:solidFill>
              <a:latin typeface="Calibri"/>
              <a:ea typeface="Calibri"/>
              <a:cs typeface="Calibri"/>
              <a:sym typeface="Calibri"/>
            </a:endParaRPr>
          </a:p>
        </p:txBody>
      </p:sp>
      <p:sp>
        <p:nvSpPr>
          <p:cNvPr id="5" name="Titre 4"/>
          <p:cNvSpPr>
            <a:spLocks noGrp="1"/>
          </p:cNvSpPr>
          <p:nvPr>
            <p:ph type="title"/>
          </p:nvPr>
        </p:nvSpPr>
        <p:spPr/>
        <p:txBody>
          <a:bodyPr/>
          <a:lstStyle/>
          <a:p>
            <a:r>
              <a:rPr lang="fr-FR" dirty="0"/>
              <a:t>Statistiques</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61" y="922021"/>
            <a:ext cx="7706458" cy="3560049"/>
          </a:xfrm>
          <a:prstGeom prst="rect">
            <a:avLst/>
          </a:prstGeom>
        </p:spPr>
      </p:pic>
    </p:spTree>
    <p:extLst>
      <p:ext uri="{BB962C8B-B14F-4D97-AF65-F5344CB8AC3E}">
        <p14:creationId xmlns:p14="http://schemas.microsoft.com/office/powerpoint/2010/main" val="1787694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AB5B7F5-F1A8-4184-B5B9-0E281F70C55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31</a:t>
            </a:fld>
            <a:endParaRPr lang="fr-FR" sz="1200" b="1" i="0" u="none" strike="noStrike" cap="none">
              <a:solidFill>
                <a:srgbClr val="FF0000"/>
              </a:solidFill>
              <a:latin typeface="Calibri"/>
              <a:ea typeface="Calibri"/>
              <a:cs typeface="Calibri"/>
              <a:sym typeface="Calibri"/>
            </a:endParaRPr>
          </a:p>
        </p:txBody>
      </p:sp>
      <p:sp>
        <p:nvSpPr>
          <p:cNvPr id="3" name="Titre 2">
            <a:extLst>
              <a:ext uri="{FF2B5EF4-FFF2-40B4-BE49-F238E27FC236}">
                <a16:creationId xmlns:a16="http://schemas.microsoft.com/office/drawing/2014/main" id="{ACFE4E52-78EF-4761-A438-598AA236E254}"/>
              </a:ext>
            </a:extLst>
          </p:cNvPr>
          <p:cNvSpPr>
            <a:spLocks noGrp="1"/>
          </p:cNvSpPr>
          <p:nvPr>
            <p:ph type="title"/>
          </p:nvPr>
        </p:nvSpPr>
        <p:spPr/>
        <p:txBody>
          <a:bodyPr/>
          <a:lstStyle/>
          <a:p>
            <a:r>
              <a:rPr lang="fr-FR" dirty="0"/>
              <a:t>Journal d’intégration</a:t>
            </a:r>
          </a:p>
        </p:txBody>
      </p:sp>
      <p:sp>
        <p:nvSpPr>
          <p:cNvPr id="6" name="Espace réservé du texte 1">
            <a:extLst>
              <a:ext uri="{FF2B5EF4-FFF2-40B4-BE49-F238E27FC236}">
                <a16:creationId xmlns:a16="http://schemas.microsoft.com/office/drawing/2014/main" id="{F960F196-DBE2-41A6-ACE6-4C9CA0F78735}"/>
              </a:ext>
            </a:extLst>
          </p:cNvPr>
          <p:cNvSpPr txBox="1">
            <a:spLocks/>
          </p:cNvSpPr>
          <p:nvPr/>
        </p:nvSpPr>
        <p:spPr>
          <a:xfrm>
            <a:off x="251520" y="843558"/>
            <a:ext cx="5327199" cy="334597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Font typeface="Wingdings" panose="05000000000000000000" pitchFamily="2" charset="2"/>
              <a:buChar char="§"/>
            </a:pPr>
            <a:r>
              <a:rPr lang="fr-FR" sz="1800" dirty="0">
                <a:latin typeface="Raleway" panose="020B0503030101060003" pitchFamily="34" charset="0"/>
              </a:rPr>
              <a:t>A remplir après chaque séance d’intégration</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Recense le travail prévu, les intégrateurs présents et le travail réalisé</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Permet de suivre l’évolution de l’intégration.</a:t>
            </a:r>
          </a:p>
          <a:p>
            <a:pPr>
              <a:buFont typeface="Wingdings" panose="05000000000000000000" pitchFamily="2" charset="2"/>
              <a:buChar char="§"/>
            </a:pPr>
            <a:endParaRPr lang="fr-FR" sz="2400" dirty="0">
              <a:latin typeface="Raleway" panose="020B0503030101060003" pitchFamily="34" charset="0"/>
            </a:endParaRPr>
          </a:p>
        </p:txBody>
      </p:sp>
    </p:spTree>
    <p:extLst>
      <p:ext uri="{BB962C8B-B14F-4D97-AF65-F5344CB8AC3E}">
        <p14:creationId xmlns:p14="http://schemas.microsoft.com/office/powerpoint/2010/main" val="3195787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AB5B7F5-F1A8-4184-B5B9-0E281F70C55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32</a:t>
            </a:fld>
            <a:endParaRPr lang="fr-FR" sz="1200" b="1" i="0" u="none" strike="noStrike" cap="none">
              <a:solidFill>
                <a:srgbClr val="FF0000"/>
              </a:solidFill>
              <a:latin typeface="Calibri"/>
              <a:ea typeface="Calibri"/>
              <a:cs typeface="Calibri"/>
              <a:sym typeface="Calibri"/>
            </a:endParaRPr>
          </a:p>
        </p:txBody>
      </p:sp>
      <p:sp>
        <p:nvSpPr>
          <p:cNvPr id="3" name="Titre 2">
            <a:extLst>
              <a:ext uri="{FF2B5EF4-FFF2-40B4-BE49-F238E27FC236}">
                <a16:creationId xmlns:a16="http://schemas.microsoft.com/office/drawing/2014/main" id="{ACFE4E52-78EF-4761-A438-598AA236E254}"/>
              </a:ext>
            </a:extLst>
          </p:cNvPr>
          <p:cNvSpPr>
            <a:spLocks noGrp="1"/>
          </p:cNvSpPr>
          <p:nvPr>
            <p:ph type="title"/>
          </p:nvPr>
        </p:nvSpPr>
        <p:spPr/>
        <p:txBody>
          <a:bodyPr/>
          <a:lstStyle/>
          <a:p>
            <a:r>
              <a:rPr lang="fr-FR" dirty="0"/>
              <a:t>Diagramme d’intégration prévisionnel</a:t>
            </a:r>
          </a:p>
        </p:txBody>
      </p:sp>
    </p:spTree>
    <p:extLst>
      <p:ext uri="{BB962C8B-B14F-4D97-AF65-F5344CB8AC3E}">
        <p14:creationId xmlns:p14="http://schemas.microsoft.com/office/powerpoint/2010/main" val="2735497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AB5B7F5-F1A8-4184-B5B9-0E281F70C55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33</a:t>
            </a:fld>
            <a:endParaRPr lang="fr-FR" sz="1200" b="1" i="0" u="none" strike="noStrike" cap="none">
              <a:solidFill>
                <a:srgbClr val="FF0000"/>
              </a:solidFill>
              <a:latin typeface="Calibri"/>
              <a:ea typeface="Calibri"/>
              <a:cs typeface="Calibri"/>
              <a:sym typeface="Calibri"/>
            </a:endParaRPr>
          </a:p>
        </p:txBody>
      </p:sp>
      <p:sp>
        <p:nvSpPr>
          <p:cNvPr id="3" name="Titre 2">
            <a:extLst>
              <a:ext uri="{FF2B5EF4-FFF2-40B4-BE49-F238E27FC236}">
                <a16:creationId xmlns:a16="http://schemas.microsoft.com/office/drawing/2014/main" id="{ACFE4E52-78EF-4761-A438-598AA236E254}"/>
              </a:ext>
            </a:extLst>
          </p:cNvPr>
          <p:cNvSpPr>
            <a:spLocks noGrp="1"/>
          </p:cNvSpPr>
          <p:nvPr>
            <p:ph type="title"/>
          </p:nvPr>
        </p:nvSpPr>
        <p:spPr/>
        <p:txBody>
          <a:bodyPr/>
          <a:lstStyle/>
          <a:p>
            <a:r>
              <a:rPr lang="fr-FR" dirty="0"/>
              <a:t>Planning d’intégration prévisionnel</a:t>
            </a:r>
          </a:p>
        </p:txBody>
      </p:sp>
      <p:sp>
        <p:nvSpPr>
          <p:cNvPr id="4" name="Espace réservé du texte 1">
            <a:extLst>
              <a:ext uri="{FF2B5EF4-FFF2-40B4-BE49-F238E27FC236}">
                <a16:creationId xmlns:a16="http://schemas.microsoft.com/office/drawing/2014/main" id="{8218F5AF-82E8-4415-9F31-C039A6FF747E}"/>
              </a:ext>
            </a:extLst>
          </p:cNvPr>
          <p:cNvSpPr txBox="1">
            <a:spLocks/>
          </p:cNvSpPr>
          <p:nvPr/>
        </p:nvSpPr>
        <p:spPr>
          <a:xfrm>
            <a:off x="251520" y="843559"/>
            <a:ext cx="8640960" cy="34415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Font typeface="Wingdings" panose="05000000000000000000" pitchFamily="2" charset="2"/>
              <a:buChar char="§"/>
            </a:pPr>
            <a:r>
              <a:rPr lang="fr-FR" sz="1800" b="1" dirty="0">
                <a:solidFill>
                  <a:srgbClr val="FF0000"/>
                </a:solidFill>
                <a:latin typeface="Raleway" panose="020B0503030101060003" pitchFamily="34" charset="0"/>
              </a:rPr>
              <a:t>Début de l’intégration : </a:t>
            </a:r>
            <a:r>
              <a:rPr lang="fr-FR" sz="1800" dirty="0">
                <a:solidFill>
                  <a:srgbClr val="FF0000"/>
                </a:solidFill>
                <a:latin typeface="Raleway" panose="020B0503030101060003" pitchFamily="34" charset="0"/>
              </a:rPr>
              <a:t>Samedi 16 Mars 2019</a:t>
            </a:r>
          </a:p>
          <a:p>
            <a:pPr>
              <a:buFont typeface="Wingdings" panose="05000000000000000000" pitchFamily="2" charset="2"/>
              <a:buChar char="§"/>
            </a:pPr>
            <a:endParaRPr lang="fr-FR" sz="1800" b="1" dirty="0">
              <a:latin typeface="Raleway" panose="020B0503030101060003" pitchFamily="34" charset="0"/>
            </a:endParaRPr>
          </a:p>
          <a:p>
            <a:pPr>
              <a:buFont typeface="Wingdings" panose="05000000000000000000" pitchFamily="2" charset="2"/>
              <a:buChar char="§"/>
            </a:pPr>
            <a:r>
              <a:rPr lang="fr-FR" sz="1800" b="1" dirty="0">
                <a:latin typeface="Raleway" panose="020B0503030101060003" pitchFamily="34" charset="0"/>
              </a:rPr>
              <a:t>1</a:t>
            </a:r>
            <a:r>
              <a:rPr lang="fr-FR" sz="1800" b="1" baseline="30000" dirty="0">
                <a:latin typeface="Raleway" panose="020B0503030101060003" pitchFamily="34" charset="0"/>
              </a:rPr>
              <a:t>er</a:t>
            </a:r>
            <a:r>
              <a:rPr lang="fr-FR" sz="1800" b="1" dirty="0">
                <a:latin typeface="Raleway" panose="020B0503030101060003" pitchFamily="34" charset="0"/>
              </a:rPr>
              <a:t> Week-end : </a:t>
            </a:r>
            <a:r>
              <a:rPr lang="fr-FR" sz="1800" dirty="0">
                <a:latin typeface="Raleway" panose="020B0503030101060003" pitchFamily="34" charset="0"/>
              </a:rPr>
              <a:t>Samedi 16 Mars 2019</a:t>
            </a:r>
          </a:p>
          <a:p>
            <a:pPr>
              <a:buFont typeface="Wingdings" panose="05000000000000000000" pitchFamily="2" charset="2"/>
              <a:buChar char="§"/>
            </a:pPr>
            <a:r>
              <a:rPr lang="fr-FR" sz="1800" b="1" dirty="0">
                <a:latin typeface="Raleway" panose="020B0503030101060003" pitchFamily="34" charset="0"/>
              </a:rPr>
              <a:t>1</a:t>
            </a:r>
            <a:r>
              <a:rPr lang="fr-FR" sz="1800" b="1" baseline="30000" dirty="0">
                <a:latin typeface="Raleway" panose="020B0503030101060003" pitchFamily="34" charset="0"/>
              </a:rPr>
              <a:t>er</a:t>
            </a:r>
            <a:r>
              <a:rPr lang="fr-FR" sz="1800" b="1" dirty="0">
                <a:latin typeface="Raleway" panose="020B0503030101060003" pitchFamily="34" charset="0"/>
              </a:rPr>
              <a:t> Semaine : </a:t>
            </a:r>
            <a:r>
              <a:rPr lang="fr-FR" sz="1800" dirty="0">
                <a:latin typeface="Raleway" panose="020B0503030101060003" pitchFamily="34" charset="0"/>
              </a:rPr>
              <a:t>Intégration admission &amp; Validation sur </a:t>
            </a:r>
            <a:r>
              <a:rPr lang="fr-FR" sz="1800" dirty="0" err="1">
                <a:latin typeface="Raleway" panose="020B0503030101060003" pitchFamily="34" charset="0"/>
              </a:rPr>
              <a:t>Vulcanix</a:t>
            </a:r>
            <a:r>
              <a:rPr lang="fr-FR" sz="1800" dirty="0">
                <a:latin typeface="Raleway" panose="020B0503030101060003" pitchFamily="34" charset="0"/>
              </a:rPr>
              <a:t>, Intégration du pédalier, </a:t>
            </a:r>
          </a:p>
          <a:p>
            <a:pPr>
              <a:buFont typeface="Wingdings" panose="05000000000000000000" pitchFamily="2" charset="2"/>
              <a:buChar char="§"/>
            </a:pPr>
            <a:r>
              <a:rPr lang="fr-FR" sz="1800" b="1" dirty="0">
                <a:latin typeface="Raleway" panose="020B0503030101060003" pitchFamily="34" charset="0"/>
              </a:rPr>
              <a:t>2</a:t>
            </a:r>
            <a:r>
              <a:rPr lang="fr-FR" sz="1800" b="1" baseline="30000" dirty="0">
                <a:latin typeface="Raleway" panose="020B0503030101060003" pitchFamily="34" charset="0"/>
              </a:rPr>
              <a:t>e</a:t>
            </a:r>
            <a:r>
              <a:rPr lang="fr-FR" sz="1800" b="1" dirty="0">
                <a:latin typeface="Raleway" panose="020B0503030101060003" pitchFamily="34" charset="0"/>
              </a:rPr>
              <a:t> Semaine : </a:t>
            </a:r>
            <a:r>
              <a:rPr lang="fr-FR" sz="1800" dirty="0">
                <a:latin typeface="Raleway" panose="020B0503030101060003" pitchFamily="34" charset="0"/>
              </a:rPr>
              <a:t>Intégration roue équipée, Faisceaux électrique, Direction, Freinage</a:t>
            </a:r>
          </a:p>
          <a:p>
            <a:pPr>
              <a:buFont typeface="Wingdings" panose="05000000000000000000" pitchFamily="2" charset="2"/>
              <a:buChar char="§"/>
            </a:pPr>
            <a:r>
              <a:rPr lang="fr-FR" sz="1800" b="1" dirty="0">
                <a:latin typeface="Raleway" panose="020B0503030101060003" pitchFamily="34" charset="0"/>
              </a:rPr>
              <a:t>3</a:t>
            </a:r>
            <a:r>
              <a:rPr lang="fr-FR" sz="1800" b="1" baseline="30000" dirty="0">
                <a:latin typeface="Raleway" panose="020B0503030101060003" pitchFamily="34" charset="0"/>
              </a:rPr>
              <a:t>e</a:t>
            </a:r>
            <a:r>
              <a:rPr lang="fr-FR" sz="1800" b="1" dirty="0">
                <a:latin typeface="Raleway" panose="020B0503030101060003" pitchFamily="34" charset="0"/>
              </a:rPr>
              <a:t> Semaine : </a:t>
            </a:r>
          </a:p>
          <a:p>
            <a:pPr>
              <a:buFont typeface="Wingdings" panose="05000000000000000000" pitchFamily="2" charset="2"/>
              <a:buChar char="§"/>
            </a:pPr>
            <a:r>
              <a:rPr lang="fr-FR" sz="1800" b="1" dirty="0">
                <a:latin typeface="Raleway" panose="020B0503030101060003" pitchFamily="34" charset="0"/>
              </a:rPr>
              <a:t>Dernier Week end : </a:t>
            </a:r>
            <a:r>
              <a:rPr lang="fr-FR" sz="1800" dirty="0">
                <a:latin typeface="Raleway" panose="020B0503030101060003" pitchFamily="34" charset="0"/>
              </a:rPr>
              <a:t>Finition </a:t>
            </a:r>
          </a:p>
          <a:p>
            <a:pPr>
              <a:buFont typeface="Wingdings" panose="05000000000000000000" pitchFamily="2" charset="2"/>
              <a:buChar char="§"/>
            </a:pPr>
            <a:endParaRPr lang="fr-FR" sz="1800" dirty="0">
              <a:latin typeface="Raleway" panose="020B0503030101060003" pitchFamily="34" charset="0"/>
            </a:endParaRPr>
          </a:p>
          <a:p>
            <a:pPr>
              <a:buFont typeface="Wingdings" panose="05000000000000000000" pitchFamily="2" charset="2"/>
              <a:buChar char="§"/>
            </a:pPr>
            <a:r>
              <a:rPr lang="fr-FR" sz="1800" b="1" dirty="0">
                <a:solidFill>
                  <a:srgbClr val="FF0000"/>
                </a:solidFill>
                <a:latin typeface="Raleway" panose="020B0503030101060003" pitchFamily="34" charset="0"/>
              </a:rPr>
              <a:t>Fin de l’intégration : </a:t>
            </a:r>
            <a:r>
              <a:rPr lang="fr-FR" sz="1800" dirty="0">
                <a:solidFill>
                  <a:srgbClr val="FF0000"/>
                </a:solidFill>
                <a:latin typeface="Raleway" panose="020B0503030101060003" pitchFamily="34" charset="0"/>
              </a:rPr>
              <a:t>09 Avril 2019</a:t>
            </a:r>
          </a:p>
          <a:p>
            <a:pPr>
              <a:buFont typeface="Wingdings" panose="05000000000000000000" pitchFamily="2" charset="2"/>
              <a:buChar char="§"/>
            </a:pPr>
            <a:endParaRPr lang="fr-FR" sz="1800" dirty="0">
              <a:latin typeface="Raleway" panose="020B0503030101060003" pitchFamily="34" charset="0"/>
            </a:endParaRPr>
          </a:p>
        </p:txBody>
      </p:sp>
    </p:spTree>
    <p:extLst>
      <p:ext uri="{BB962C8B-B14F-4D97-AF65-F5344CB8AC3E}">
        <p14:creationId xmlns:p14="http://schemas.microsoft.com/office/powerpoint/2010/main" val="3778714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3283467"/>
          </a:xfrm>
        </p:spPr>
        <p:txBody>
          <a:bodyPr/>
          <a:lstStyle/>
          <a:p>
            <a:pPr>
              <a:buFont typeface="Wingdings" panose="05000000000000000000" pitchFamily="2" charset="2"/>
              <a:buChar char="§"/>
            </a:pPr>
            <a:r>
              <a:rPr lang="fr-FR" sz="1800" i="1" dirty="0">
                <a:latin typeface="Raleway" panose="020B0503030101060003" pitchFamily="34" charset="0"/>
              </a:rPr>
              <a:t>Début de l’intégration : </a:t>
            </a:r>
            <a:r>
              <a:rPr lang="fr-FR" sz="1800" b="0" dirty="0">
                <a:latin typeface="Raleway" panose="020B0503030101060003" pitchFamily="34" charset="0"/>
              </a:rPr>
              <a:t>Samedi 16 Mars 2019</a:t>
            </a:r>
          </a:p>
          <a:p>
            <a:pPr>
              <a:buFont typeface="Wingdings" panose="05000000000000000000" pitchFamily="2" charset="2"/>
              <a:buChar char="§"/>
            </a:pPr>
            <a:r>
              <a:rPr lang="fr-FR" sz="1800" i="1" dirty="0">
                <a:latin typeface="Raleway" panose="020B0503030101060003" pitchFamily="34" charset="0"/>
              </a:rPr>
              <a:t>TOP Moteur : </a:t>
            </a:r>
            <a:r>
              <a:rPr lang="fr-FR" sz="1800" b="0" dirty="0">
                <a:latin typeface="Raleway" panose="020B0503030101060003" pitchFamily="34" charset="0"/>
              </a:rPr>
              <a:t>Vendredi 03 Mars 2019</a:t>
            </a:r>
          </a:p>
          <a:p>
            <a:pPr>
              <a:buFont typeface="Wingdings" panose="05000000000000000000" pitchFamily="2" charset="2"/>
              <a:buChar char="§"/>
            </a:pPr>
            <a:r>
              <a:rPr lang="fr-FR" sz="1800" i="1" dirty="0">
                <a:latin typeface="Raleway" panose="020B0503030101060003" pitchFamily="34" charset="0"/>
                <a:sym typeface="Wingdings" panose="05000000000000000000" pitchFamily="2" charset="2"/>
              </a:rPr>
              <a:t>Roll Out : </a:t>
            </a:r>
            <a:r>
              <a:rPr lang="fr-FR" sz="1800" b="0" dirty="0">
                <a:latin typeface="Raleway" panose="020B0503030101060003" pitchFamily="34" charset="0"/>
                <a:sym typeface="Wingdings" panose="05000000000000000000" pitchFamily="2" charset="2"/>
              </a:rPr>
              <a:t>Mercredi 10 Avril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Début des essais : </a:t>
            </a:r>
            <a:r>
              <a:rPr lang="fr-FR" sz="1800" b="0" dirty="0">
                <a:latin typeface="Raleway" panose="020B0503030101060003" pitchFamily="34" charset="0"/>
                <a:sym typeface="Wingdings" panose="05000000000000000000" pitchFamily="2" charset="2"/>
              </a:rPr>
              <a:t>Jeudi 11 Avril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Départ en stage : </a:t>
            </a:r>
            <a:r>
              <a:rPr lang="fr-FR" sz="1800" b="0" dirty="0">
                <a:latin typeface="Raleway" panose="020B0503030101060003" pitchFamily="34" charset="0"/>
                <a:sym typeface="Wingdings" panose="05000000000000000000" pitchFamily="2" charset="2"/>
              </a:rPr>
              <a:t>2 Mai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Compétition FSN : </a:t>
            </a:r>
            <a:r>
              <a:rPr lang="fr-FR" sz="1800" b="0" dirty="0">
                <a:latin typeface="Raleway" panose="020B0503030101060003" pitchFamily="34" charset="0"/>
                <a:sym typeface="Wingdings" panose="05000000000000000000" pitchFamily="2" charset="2"/>
              </a:rPr>
              <a:t>7 au 11 Juillet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Compétition FS ATA :</a:t>
            </a:r>
            <a:r>
              <a:rPr lang="fr-FR" sz="1800" b="0" dirty="0">
                <a:latin typeface="Raleway" panose="020B0503030101060003" pitchFamily="34" charset="0"/>
                <a:sym typeface="Wingdings" panose="05000000000000000000" pitchFamily="2" charset="2"/>
              </a:rPr>
              <a:t> 24 au 28 Juillet 2019</a:t>
            </a: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34</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Prochains Jalons :</a:t>
            </a:r>
          </a:p>
        </p:txBody>
      </p:sp>
    </p:spTree>
    <p:extLst>
      <p:ext uri="{BB962C8B-B14F-4D97-AF65-F5344CB8AC3E}">
        <p14:creationId xmlns:p14="http://schemas.microsoft.com/office/powerpoint/2010/main" val="3692004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3283467"/>
          </a:xfrm>
        </p:spPr>
        <p:txBody>
          <a:bodyPr/>
          <a:lstStyle/>
          <a:p>
            <a:pPr>
              <a:buFont typeface="Wingdings" panose="05000000000000000000" pitchFamily="2" charset="2"/>
              <a:buChar char="§"/>
            </a:pPr>
            <a:r>
              <a:rPr lang="fr-FR" sz="2400" b="0" dirty="0">
                <a:latin typeface="Raleway" panose="020B0503030101060003" pitchFamily="34" charset="0"/>
              </a:rPr>
              <a:t>Sous contrôle</a:t>
            </a:r>
          </a:p>
          <a:p>
            <a:pPr>
              <a:buFont typeface="Wingdings" panose="05000000000000000000" pitchFamily="2" charset="2"/>
              <a:buChar char="§"/>
            </a:pPr>
            <a:r>
              <a:rPr lang="fr-FR" sz="2400" b="0" dirty="0">
                <a:latin typeface="Raleway" panose="020B0503030101060003" pitchFamily="34" charset="0"/>
              </a:rPr>
              <a:t>Préparation de la validation</a:t>
            </a:r>
          </a:p>
          <a:p>
            <a:pPr>
              <a:buFont typeface="Wingdings" panose="05000000000000000000" pitchFamily="2" charset="2"/>
              <a:buChar char="§"/>
            </a:pPr>
            <a:r>
              <a:rPr lang="fr-FR" sz="2400" b="0">
                <a:latin typeface="Raleway" panose="020B0503030101060003" pitchFamily="34" charset="0"/>
              </a:rPr>
              <a:t>Choix compétition : FS ATA &amp; FSN  </a:t>
            </a: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35</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Conclusion</a:t>
            </a:r>
          </a:p>
        </p:txBody>
      </p:sp>
    </p:spTree>
    <p:extLst>
      <p:ext uri="{BB962C8B-B14F-4D97-AF65-F5344CB8AC3E}">
        <p14:creationId xmlns:p14="http://schemas.microsoft.com/office/powerpoint/2010/main" val="906711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815" y="847299"/>
            <a:ext cx="6560476" cy="4296201"/>
          </a:xfrm>
          <a:prstGeom prst="rect">
            <a:avLst/>
          </a:prstGeom>
        </p:spPr>
      </p:pic>
      <p:sp>
        <p:nvSpPr>
          <p:cNvPr id="5" name="Titre 4"/>
          <p:cNvSpPr>
            <a:spLocks noGrp="1"/>
          </p:cNvSpPr>
          <p:nvPr>
            <p:ph type="title"/>
          </p:nvPr>
        </p:nvSpPr>
        <p:spPr>
          <a:xfrm>
            <a:off x="806853" y="0"/>
            <a:ext cx="7772400" cy="1021556"/>
          </a:xfrm>
        </p:spPr>
        <p:txBody>
          <a:bodyPr/>
          <a:lstStyle/>
          <a:p>
            <a:pPr algn="ctr"/>
            <a:r>
              <a:rPr lang="fr-FR" dirty="0"/>
              <a:t>Merci d’être venu !</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36</a:t>
            </a:fld>
            <a:endParaRPr lang="fr-FR" sz="1200" b="1" i="0" u="none" strike="noStrike" cap="none">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1740639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29703"/>
            <a:ext cx="8640960" cy="3456384"/>
          </a:xfrm>
        </p:spPr>
        <p:txBody>
          <a:bodyPr/>
          <a:lstStyle/>
          <a:p>
            <a:pPr marL="177800" indent="0">
              <a:buNone/>
            </a:pPr>
            <a:r>
              <a:rPr lang="fr-FR" sz="2400" dirty="0">
                <a:latin typeface="Raleway" panose="020B0503030101060003" pitchFamily="34" charset="0"/>
              </a:rPr>
              <a:t>Point sur l’avancement</a:t>
            </a:r>
          </a:p>
          <a:p>
            <a:r>
              <a:rPr lang="fr-FR" sz="2000" b="0" dirty="0">
                <a:latin typeface="Raleway" panose="020B0503030101060003" pitchFamily="34" charset="0"/>
              </a:rPr>
              <a:t>Retard de 1 mois : Rattrapé</a:t>
            </a:r>
          </a:p>
          <a:p>
            <a:r>
              <a:rPr lang="fr-FR" sz="2000" b="0" dirty="0">
                <a:latin typeface="Raleway" panose="020B0503030101060003" pitchFamily="34" charset="0"/>
              </a:rPr>
              <a:t>Retard sur l’approvisionnement de bruts à La </a:t>
            </a:r>
            <a:r>
              <a:rPr lang="fr-FR" sz="2000" b="0" dirty="0" err="1">
                <a:latin typeface="Raleway" panose="020B0503030101060003" pitchFamily="34" charset="0"/>
              </a:rPr>
              <a:t>Mache</a:t>
            </a:r>
            <a:r>
              <a:rPr lang="fr-FR" sz="2000" b="0" dirty="0">
                <a:latin typeface="Raleway" panose="020B0503030101060003" pitchFamily="34" charset="0"/>
              </a:rPr>
              <a:t> Laser</a:t>
            </a:r>
          </a:p>
          <a:p>
            <a:pPr marL="177800" indent="0">
              <a:buNone/>
            </a:pPr>
            <a:endParaRPr lang="fr-FR" sz="800" dirty="0">
              <a:latin typeface="Raleway" panose="020B0503030101060003" pitchFamily="34" charset="0"/>
            </a:endParaRPr>
          </a:p>
          <a:p>
            <a:pPr marL="177800" indent="0">
              <a:buNone/>
            </a:pPr>
            <a:r>
              <a:rPr lang="fr-FR" sz="2400" dirty="0">
                <a:latin typeface="Raleway" panose="020B0503030101060003" pitchFamily="34" charset="0"/>
              </a:rPr>
              <a:t>Indicateurs</a:t>
            </a:r>
          </a:p>
          <a:p>
            <a:r>
              <a:rPr lang="fr-FR" sz="2000" b="0" dirty="0">
                <a:latin typeface="Raleway" panose="020B0503030101060003" pitchFamily="34" charset="0"/>
              </a:rPr>
              <a:t>Structure tubulaire terminé (25 Janvier)</a:t>
            </a:r>
          </a:p>
          <a:p>
            <a:r>
              <a:rPr lang="fr-FR" sz="2000" b="0" dirty="0">
                <a:latin typeface="Raleway" panose="020B0503030101060003" pitchFamily="34" charset="0"/>
              </a:rPr>
              <a:t>Premières chapes soudées (31 Janvier)</a:t>
            </a:r>
          </a:p>
          <a:p>
            <a:r>
              <a:rPr lang="fr-FR" sz="2000" b="0" dirty="0">
                <a:latin typeface="Raleway" panose="020B0503030101060003" pitchFamily="34" charset="0"/>
              </a:rPr>
              <a:t>Ensemble des pièces </a:t>
            </a:r>
            <a:r>
              <a:rPr lang="fr-FR" sz="2000" b="0" dirty="0" err="1">
                <a:latin typeface="Raleway" panose="020B0503030101060003" pitchFamily="34" charset="0"/>
              </a:rPr>
              <a:t>Boisard</a:t>
            </a:r>
            <a:r>
              <a:rPr lang="fr-FR" sz="2000" b="0" dirty="0">
                <a:latin typeface="Raleway" panose="020B0503030101060003" pitchFamily="34" charset="0"/>
              </a:rPr>
              <a:t> terminées avant les vacances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4</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Introduction</a:t>
            </a:r>
          </a:p>
        </p:txBody>
      </p:sp>
    </p:spTree>
    <p:extLst>
      <p:ext uri="{BB962C8B-B14F-4D97-AF65-F5344CB8AC3E}">
        <p14:creationId xmlns:p14="http://schemas.microsoft.com/office/powerpoint/2010/main" val="2793292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29703"/>
            <a:ext cx="8640960" cy="3456384"/>
          </a:xfrm>
        </p:spPr>
        <p:txBody>
          <a:bodyPr/>
          <a:lstStyle/>
          <a:p>
            <a:pPr marL="177800" indent="0">
              <a:buNone/>
            </a:pPr>
            <a:r>
              <a:rPr lang="fr-FR" sz="2400" dirty="0">
                <a:latin typeface="Raleway" panose="020B0503030101060003" pitchFamily="34" charset="0"/>
              </a:rPr>
              <a:t>Pièces fabriquées : </a:t>
            </a:r>
          </a:p>
          <a:p>
            <a:r>
              <a:rPr lang="fr-FR" sz="2000" b="0" dirty="0">
                <a:latin typeface="Raleway" panose="020B0503030101060003" pitchFamily="34" charset="0"/>
              </a:rPr>
              <a:t>Reçues : </a:t>
            </a:r>
          </a:p>
          <a:p>
            <a:r>
              <a:rPr lang="fr-FR" sz="2000" b="0" dirty="0">
                <a:latin typeface="Raleway" panose="020B0503030101060003" pitchFamily="34" charset="0"/>
              </a:rPr>
              <a:t>En cours : </a:t>
            </a:r>
          </a:p>
          <a:p>
            <a:pPr marL="177800" indent="0">
              <a:buNone/>
            </a:pPr>
            <a:endParaRPr lang="fr-FR" sz="800" dirty="0">
              <a:latin typeface="Raleway" panose="020B0503030101060003" pitchFamily="34" charset="0"/>
            </a:endParaRPr>
          </a:p>
          <a:p>
            <a:pPr marL="177800" indent="0">
              <a:buNone/>
            </a:pPr>
            <a:r>
              <a:rPr lang="fr-FR" sz="2400" dirty="0">
                <a:latin typeface="Raleway" panose="020B0503030101060003" pitchFamily="34" charset="0"/>
              </a:rPr>
              <a:t>Pièces achetées : </a:t>
            </a:r>
          </a:p>
          <a:p>
            <a:r>
              <a:rPr lang="fr-FR" sz="2000" b="0" dirty="0">
                <a:latin typeface="Raleway" panose="020B0503030101060003" pitchFamily="34" charset="0"/>
              </a:rPr>
              <a:t>Reçues : </a:t>
            </a:r>
          </a:p>
          <a:p>
            <a:r>
              <a:rPr lang="fr-FR" sz="2000" b="0" dirty="0">
                <a:latin typeface="Raleway" panose="020B0503030101060003" pitchFamily="34" charset="0"/>
              </a:rPr>
              <a:t>Commandées : </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5</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Bilan logistique</a:t>
            </a:r>
          </a:p>
        </p:txBody>
      </p:sp>
    </p:spTree>
    <p:extLst>
      <p:ext uri="{BB962C8B-B14F-4D97-AF65-F5344CB8AC3E}">
        <p14:creationId xmlns:p14="http://schemas.microsoft.com/office/powerpoint/2010/main" val="339438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655859" y="79530"/>
            <a:ext cx="7772400" cy="1102519"/>
          </a:xfrm>
        </p:spPr>
        <p:txBody>
          <a:bodyPr/>
          <a:lstStyle/>
          <a:p>
            <a:pPr algn="ctr"/>
            <a:r>
              <a:rPr lang="fr-FR" dirty="0">
                <a:latin typeface="Century Gothic" panose="020B0502020202020204" pitchFamily="34" charset="0"/>
              </a:rPr>
              <a:t>Présentation des </a:t>
            </a:r>
            <a:r>
              <a:rPr lang="fr-FR" dirty="0" err="1">
                <a:latin typeface="Century Gothic" panose="020B0502020202020204" pitchFamily="34" charset="0"/>
              </a:rPr>
              <a:t>KITs</a:t>
            </a:r>
            <a:r>
              <a:rPr lang="fr-FR" dirty="0">
                <a:latin typeface="Century Gothic" panose="020B0502020202020204" pitchFamily="34" charset="0"/>
              </a:rPr>
              <a:t> de montage</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6</a:t>
            </a:fld>
            <a:endParaRPr lang="fr-FR" sz="1200" b="1" i="0" u="none" strike="noStrike" cap="none">
              <a:solidFill>
                <a:srgbClr val="FF0000"/>
              </a:solidFill>
              <a:latin typeface="Calibri"/>
              <a:ea typeface="Calibri"/>
              <a:cs typeface="Calibri"/>
              <a:sym typeface="Calibri"/>
            </a:endParaRP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846" y="1263142"/>
            <a:ext cx="2500312" cy="3333749"/>
          </a:xfrm>
          <a:prstGeom prst="rect">
            <a:avLst/>
          </a:prstGeom>
        </p:spPr>
      </p:pic>
    </p:spTree>
    <p:extLst>
      <p:ext uri="{BB962C8B-B14F-4D97-AF65-F5344CB8AC3E}">
        <p14:creationId xmlns:p14="http://schemas.microsoft.com/office/powerpoint/2010/main" val="2540785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338789" cy="3456384"/>
          </a:xfrm>
        </p:spPr>
        <p:txBody>
          <a:bodyPr/>
          <a:lstStyle/>
          <a:p>
            <a:pPr>
              <a:buFont typeface="Wingdings" panose="05000000000000000000" pitchFamily="2" charset="2"/>
              <a:buChar char="§"/>
            </a:pPr>
            <a:r>
              <a:rPr lang="fr-FR" sz="2400" dirty="0">
                <a:latin typeface="Raleway" panose="020B0503030101060003" pitchFamily="34" charset="0"/>
              </a:rPr>
              <a:t>ICO : 32</a:t>
            </a:r>
          </a:p>
          <a:p>
            <a:pPr>
              <a:buFont typeface="Wingdings" panose="05000000000000000000" pitchFamily="2" charset="2"/>
              <a:buChar char="§"/>
            </a:pPr>
            <a:r>
              <a:rPr lang="fr-FR" sz="2400" dirty="0">
                <a:latin typeface="Raleway" panose="020B0503030101060003" pitchFamily="34" charset="0"/>
              </a:rPr>
              <a:t>Reçu : 6</a:t>
            </a:r>
          </a:p>
          <a:p>
            <a:pPr>
              <a:buFont typeface="Wingdings" panose="05000000000000000000" pitchFamily="2" charset="2"/>
              <a:buChar char="§"/>
            </a:pPr>
            <a:r>
              <a:rPr lang="fr-FR" sz="2400" dirty="0">
                <a:latin typeface="Raleway" panose="020B0503030101060003" pitchFamily="34" charset="0"/>
              </a:rPr>
              <a:t>Approvisionnements </a:t>
            </a:r>
          </a:p>
          <a:p>
            <a:pPr lvl="1">
              <a:buFont typeface="Wingdings" panose="05000000000000000000" pitchFamily="2" charset="2"/>
              <a:buChar char="§"/>
            </a:pPr>
            <a:r>
              <a:rPr lang="fr-FR" dirty="0">
                <a:latin typeface="Raleway" panose="020B0503030101060003" pitchFamily="34" charset="0"/>
              </a:rPr>
              <a:t> Radiateur : Fin février. Utilisation de celui d’</a:t>
            </a:r>
            <a:r>
              <a:rPr lang="fr-FR" dirty="0" err="1">
                <a:latin typeface="Raleway" panose="020B0503030101060003" pitchFamily="34" charset="0"/>
              </a:rPr>
              <a:t>Olympix</a:t>
            </a:r>
            <a:r>
              <a:rPr lang="fr-FR" dirty="0">
                <a:latin typeface="Raleway" panose="020B0503030101060003" pitchFamily="34" charset="0"/>
              </a:rPr>
              <a:t> pour les démarrages statiques</a:t>
            </a:r>
          </a:p>
          <a:p>
            <a:pPr lvl="1">
              <a:buFont typeface="Wingdings" panose="05000000000000000000" pitchFamily="2" charset="2"/>
              <a:buChar char="§"/>
            </a:pPr>
            <a:r>
              <a:rPr lang="fr-FR" dirty="0">
                <a:latin typeface="Raleway" panose="020B0503030101060003" pitchFamily="34" charset="0"/>
              </a:rPr>
              <a:t> Durites et vase d’expansion : fin février</a:t>
            </a:r>
          </a:p>
          <a:p>
            <a:pPr lvl="1">
              <a:buFont typeface="Wingdings" panose="05000000000000000000" pitchFamily="2" charset="2"/>
              <a:buChar char="§"/>
            </a:pPr>
            <a:endParaRPr lang="fr-FR"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7</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Refroidissement</a:t>
            </a:r>
          </a:p>
        </p:txBody>
      </p:sp>
    </p:spTree>
    <p:extLst>
      <p:ext uri="{BB962C8B-B14F-4D97-AF65-F5344CB8AC3E}">
        <p14:creationId xmlns:p14="http://schemas.microsoft.com/office/powerpoint/2010/main" val="1236960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338789" cy="3456384"/>
          </a:xfrm>
        </p:spPr>
        <p:txBody>
          <a:bodyPr/>
          <a:lstStyle/>
          <a:p>
            <a:pPr>
              <a:buFont typeface="Wingdings" panose="05000000000000000000" pitchFamily="2" charset="2"/>
              <a:buChar char="§"/>
            </a:pPr>
            <a:r>
              <a:rPr lang="fr-FR" sz="2400" dirty="0">
                <a:latin typeface="Raleway" panose="020B0503030101060003" pitchFamily="34" charset="0"/>
              </a:rPr>
              <a:t>ICO : 32</a:t>
            </a:r>
          </a:p>
          <a:p>
            <a:pPr>
              <a:buFont typeface="Wingdings" panose="05000000000000000000" pitchFamily="2" charset="2"/>
              <a:buChar char="§"/>
            </a:pPr>
            <a:r>
              <a:rPr lang="fr-FR" sz="2400" dirty="0">
                <a:latin typeface="Raleway" panose="020B0503030101060003" pitchFamily="34" charset="0"/>
              </a:rPr>
              <a:t>Reçu : 6</a:t>
            </a:r>
          </a:p>
          <a:p>
            <a:pPr>
              <a:buFont typeface="Wingdings" panose="05000000000000000000" pitchFamily="2" charset="2"/>
              <a:buChar char="§"/>
            </a:pPr>
            <a:r>
              <a:rPr lang="fr-FR" sz="2400" dirty="0">
                <a:latin typeface="Raleway" panose="020B0503030101060003" pitchFamily="34" charset="0"/>
              </a:rPr>
              <a:t>Approvisionnements </a:t>
            </a:r>
          </a:p>
          <a:p>
            <a:pPr lvl="1">
              <a:buFont typeface="Wingdings" panose="05000000000000000000" pitchFamily="2" charset="2"/>
              <a:buChar char="§"/>
            </a:pPr>
            <a:r>
              <a:rPr lang="fr-FR" dirty="0">
                <a:latin typeface="Raleway" panose="020B0503030101060003" pitchFamily="34" charset="0"/>
              </a:rPr>
              <a:t> Radiateur : Fin février. Utilisation de celui d’</a:t>
            </a:r>
            <a:r>
              <a:rPr lang="fr-FR" dirty="0" err="1">
                <a:latin typeface="Raleway" panose="020B0503030101060003" pitchFamily="34" charset="0"/>
              </a:rPr>
              <a:t>Olympix</a:t>
            </a:r>
            <a:r>
              <a:rPr lang="fr-FR" dirty="0">
                <a:latin typeface="Raleway" panose="020B0503030101060003" pitchFamily="34" charset="0"/>
              </a:rPr>
              <a:t> pour les démarrages statiques</a:t>
            </a:r>
          </a:p>
          <a:p>
            <a:pPr lvl="1">
              <a:buFont typeface="Wingdings" panose="05000000000000000000" pitchFamily="2" charset="2"/>
              <a:buChar char="§"/>
            </a:pPr>
            <a:r>
              <a:rPr lang="fr-FR" dirty="0">
                <a:latin typeface="Raleway" panose="020B0503030101060003" pitchFamily="34" charset="0"/>
              </a:rPr>
              <a:t> Durites et vase d’expansion : fin février</a:t>
            </a:r>
          </a:p>
          <a:p>
            <a:pPr lvl="1">
              <a:buFont typeface="Wingdings" panose="05000000000000000000" pitchFamily="2" charset="2"/>
              <a:buChar char="§"/>
            </a:pPr>
            <a:endParaRPr lang="fr-FR"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8</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Moteur</a:t>
            </a:r>
          </a:p>
        </p:txBody>
      </p:sp>
      <p:pic>
        <p:nvPicPr>
          <p:cNvPr id="5" name="Image 4">
            <a:extLst>
              <a:ext uri="{FF2B5EF4-FFF2-40B4-BE49-F238E27FC236}">
                <a16:creationId xmlns:a16="http://schemas.microsoft.com/office/drawing/2014/main" id="{8AF7407C-87FA-4B94-9011-B884529F7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4340" y="958730"/>
            <a:ext cx="2138140" cy="3801137"/>
          </a:xfrm>
          <a:prstGeom prst="rect">
            <a:avLst/>
          </a:prstGeom>
        </p:spPr>
      </p:pic>
    </p:spTree>
    <p:extLst>
      <p:ext uri="{BB962C8B-B14F-4D97-AF65-F5344CB8AC3E}">
        <p14:creationId xmlns:p14="http://schemas.microsoft.com/office/powerpoint/2010/main" val="3752230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sz="2400" dirty="0">
                <a:latin typeface="Raleway" panose="020B0503030101060003" pitchFamily="34" charset="0"/>
              </a:rPr>
              <a:t>ICO : 20</a:t>
            </a:r>
          </a:p>
          <a:p>
            <a:pPr>
              <a:buFont typeface="Wingdings" panose="05000000000000000000" pitchFamily="2" charset="2"/>
              <a:buChar char="§"/>
            </a:pPr>
            <a:r>
              <a:rPr lang="fr-FR" sz="2400" dirty="0">
                <a:latin typeface="Raleway" panose="020B0503030101060003" pitchFamily="34" charset="0"/>
              </a:rPr>
              <a:t>Approvisionnés : 10</a:t>
            </a:r>
          </a:p>
          <a:p>
            <a:pPr>
              <a:buFont typeface="Wingdings" panose="05000000000000000000" pitchFamily="2" charset="2"/>
              <a:buChar char="§"/>
            </a:pPr>
            <a:r>
              <a:rPr lang="fr-FR" sz="2400" b="0" dirty="0">
                <a:latin typeface="Raleway" panose="020B0503030101060003" pitchFamily="34" charset="0"/>
              </a:rPr>
              <a:t>Admission offerte par ARRK</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9</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Admission</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5984" y="1323241"/>
            <a:ext cx="4260913" cy="2839915"/>
          </a:xfrm>
          <a:prstGeom prst="rect">
            <a:avLst/>
          </a:prstGeom>
        </p:spPr>
      </p:pic>
    </p:spTree>
    <p:extLst>
      <p:ext uri="{BB962C8B-B14F-4D97-AF65-F5344CB8AC3E}">
        <p14:creationId xmlns:p14="http://schemas.microsoft.com/office/powerpoint/2010/main" val="2214412782"/>
      </p:ext>
    </p:extLst>
  </p:cSld>
  <p:clrMapOvr>
    <a:masterClrMapping/>
  </p:clrMapOvr>
</p:sld>
</file>

<file path=ppt/theme/theme1.xml><?xml version="1.0" encoding="utf-8"?>
<a:theme xmlns:a="http://schemas.openxmlformats.org/drawingml/2006/main" name="EPSAC_Template_Rev2">
  <a:themeElements>
    <a:clrScheme name="EPSA Test">
      <a:dk1>
        <a:srgbClr val="000000"/>
      </a:dk1>
      <a:lt1>
        <a:srgbClr val="FFFFFF"/>
      </a:lt1>
      <a:dk2>
        <a:srgbClr val="595959"/>
      </a:dk2>
      <a:lt2>
        <a:srgbClr val="EEECE1"/>
      </a:lt2>
      <a:accent1>
        <a:srgbClr val="B10404"/>
      </a:accent1>
      <a:accent2>
        <a:srgbClr val="4D4D4D"/>
      </a:accent2>
      <a:accent3>
        <a:srgbClr val="E97B17"/>
      </a:accent3>
      <a:accent4>
        <a:srgbClr val="10AC23"/>
      </a:accent4>
      <a:accent5>
        <a:srgbClr val="0066CC"/>
      </a:accent5>
      <a:accent6>
        <a:srgbClr val="CC66FF"/>
      </a:accent6>
      <a:hlink>
        <a:srgbClr val="E97B17"/>
      </a:hlink>
      <a:folHlink>
        <a:srgbClr val="9744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1537</TotalTime>
  <Words>730</Words>
  <Application>Microsoft Office PowerPoint</Application>
  <PresentationFormat>Affichage à l'écran (16:9)</PresentationFormat>
  <Paragraphs>191</Paragraphs>
  <Slides>36</Slides>
  <Notes>1</Notes>
  <HiddenSlides>0</HiddenSlides>
  <MMClips>1</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36</vt:i4>
      </vt:variant>
    </vt:vector>
  </HeadingPairs>
  <TitlesOfParts>
    <vt:vector size="43" baseType="lpstr">
      <vt:lpstr>Calibri</vt:lpstr>
      <vt:lpstr>Corbel</vt:lpstr>
      <vt:lpstr>Raleway</vt:lpstr>
      <vt:lpstr>Century Gothic</vt:lpstr>
      <vt:lpstr>Arial</vt:lpstr>
      <vt:lpstr>Wingdings</vt:lpstr>
      <vt:lpstr>EPSAC_Template_Rev2</vt:lpstr>
      <vt:lpstr>TOP Véhicule Optimus v1.0</vt:lpstr>
      <vt:lpstr>Table of contents</vt:lpstr>
      <vt:lpstr>Introduction</vt:lpstr>
      <vt:lpstr>Introduction</vt:lpstr>
      <vt:lpstr>Bilan logistique</vt:lpstr>
      <vt:lpstr>Présentation des KITs de montage</vt:lpstr>
      <vt:lpstr>Refroidissement</vt:lpstr>
      <vt:lpstr>Moteur</vt:lpstr>
      <vt:lpstr>Admission</vt:lpstr>
      <vt:lpstr>Pédalier</vt:lpstr>
      <vt:lpstr>Triangles</vt:lpstr>
      <vt:lpstr>Freinage</vt:lpstr>
      <vt:lpstr>Circuit de freinage</vt:lpstr>
      <vt:lpstr>Carrosserie</vt:lpstr>
      <vt:lpstr>Roue équipée</vt:lpstr>
      <vt:lpstr>Suspensions</vt:lpstr>
      <vt:lpstr>Barre anti roulis </vt:lpstr>
      <vt:lpstr>Transmission secondaire</vt:lpstr>
      <vt:lpstr>Electronique arrière &amp; arrière</vt:lpstr>
      <vt:lpstr>Direction</vt:lpstr>
      <vt:lpstr>Présentation des PVs de vérification</vt:lpstr>
      <vt:lpstr>Validation de la structure tubulaire</vt:lpstr>
      <vt:lpstr>Validation du tableau de bord (carte avant)</vt:lpstr>
      <vt:lpstr>Validation du passage de vitesse (carte arrière)</vt:lpstr>
      <vt:lpstr>Validation de la barre anti roulis</vt:lpstr>
      <vt:lpstr>Stratégie d’intégration</vt:lpstr>
      <vt:lpstr>Département châssis équipé</vt:lpstr>
      <vt:lpstr>Département SEISM</vt:lpstr>
      <vt:lpstr>Département Motorisation instrumentée</vt:lpstr>
      <vt:lpstr>Statistiques</vt:lpstr>
      <vt:lpstr>Journal d’intégration</vt:lpstr>
      <vt:lpstr>Diagramme d’intégration prévisionnel</vt:lpstr>
      <vt:lpstr>Planning d’intégration prévisionnel</vt:lpstr>
      <vt:lpstr>Prochains Jalons :</vt:lpstr>
      <vt:lpstr>Conclusion</vt:lpstr>
      <vt:lpstr>Merci d’être venu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Aurelien</dc:creator>
  <cp:lastModifiedBy>nicolas gameiro</cp:lastModifiedBy>
  <cp:revision>40</cp:revision>
  <dcterms:modified xsi:type="dcterms:W3CDTF">2019-03-12T08:02:19Z</dcterms:modified>
</cp:coreProperties>
</file>